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90" r:id="rId2"/>
    <p:sldId id="284" r:id="rId3"/>
    <p:sldId id="270" r:id="rId4"/>
    <p:sldId id="262" r:id="rId5"/>
    <p:sldId id="277" r:id="rId6"/>
    <p:sldId id="283" r:id="rId7"/>
    <p:sldId id="278" r:id="rId8"/>
    <p:sldId id="296" r:id="rId9"/>
    <p:sldId id="312" r:id="rId10"/>
    <p:sldId id="310" r:id="rId11"/>
    <p:sldId id="311" r:id="rId12"/>
    <p:sldId id="306" r:id="rId13"/>
    <p:sldId id="269" r:id="rId14"/>
    <p:sldId id="324" r:id="rId15"/>
    <p:sldId id="315" r:id="rId16"/>
    <p:sldId id="288" r:id="rId17"/>
    <p:sldId id="281" r:id="rId18"/>
    <p:sldId id="314" r:id="rId19"/>
    <p:sldId id="263" r:id="rId20"/>
    <p:sldId id="293" r:id="rId21"/>
    <p:sldId id="294" r:id="rId22"/>
    <p:sldId id="295" r:id="rId23"/>
    <p:sldId id="302" r:id="rId24"/>
    <p:sldId id="308" r:id="rId25"/>
    <p:sldId id="316" r:id="rId26"/>
    <p:sldId id="285" r:id="rId27"/>
    <p:sldId id="276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854" y="-12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77"/>
    </p:cViewPr>
  </p:sorterViewPr>
  <p:notesViewPr>
    <p:cSldViewPr snapToGrid="0">
      <p:cViewPr varScale="1">
        <p:scale>
          <a:sx n="67" d="100"/>
          <a:sy n="67" d="100"/>
        </p:scale>
        <p:origin x="-3154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0831606575493838E-2"/>
          <c:y val="3.8709839437655102E-2"/>
          <c:w val="0.921193911765814"/>
          <c:h val="0.90285007864883815"/>
        </c:manualLayout>
      </c:layout>
      <c:lineChart>
        <c:grouping val="standard"/>
        <c:varyColors val="0"/>
        <c:ser>
          <c:idx val="0"/>
          <c:order val="0"/>
          <c:tx>
            <c:strRef>
              <c:f>'évolution pr AG '!$B$4</c:f>
              <c:strCache>
                <c:ptCount val="1"/>
                <c:pt idx="0">
                  <c:v>Adhérents CSSSC</c:v>
                </c:pt>
              </c:strCache>
            </c:strRef>
          </c:tx>
          <c:spPr>
            <a:ln w="19050" cap="rnd">
              <a:solidFill>
                <a:schemeClr val="accent1"/>
              </a:solidFill>
              <a:miter lim="800000"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4.8097331583552068E-2"/>
                  <c:y val="-1.8518518518518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E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6986220472440968E-2"/>
                  <c:y val="4.629629629629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5875109361329883E-2"/>
                  <c:y val="4.629629629629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8652887139107613E-2"/>
                  <c:y val="4.6296296296296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6986220472441045E-2"/>
                  <c:y val="3.70370370370369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2.5875109361329935E-2"/>
                  <c:y val="5.5555555555555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4277777777777879E-2"/>
                  <c:y val="4.16666666666666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9833333333333332E-2"/>
                  <c:y val="4.62962962962962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4723993849124522E-2"/>
                  <c:y val="3.3300033300033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2107335267302112E-2"/>
                  <c:y val="-1.92678227360308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'évolution pr AG '!$A$5:$A$14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'évolution pr AG '!$B$5:$B$14</c:f>
              <c:numCache>
                <c:formatCode>General</c:formatCode>
                <c:ptCount val="10"/>
                <c:pt idx="0">
                  <c:v>11</c:v>
                </c:pt>
                <c:pt idx="1">
                  <c:v>32</c:v>
                </c:pt>
                <c:pt idx="2">
                  <c:v>53</c:v>
                </c:pt>
                <c:pt idx="3">
                  <c:v>81</c:v>
                </c:pt>
                <c:pt idx="4">
                  <c:v>73</c:v>
                </c:pt>
                <c:pt idx="5">
                  <c:v>97</c:v>
                </c:pt>
                <c:pt idx="6">
                  <c:v>108</c:v>
                </c:pt>
                <c:pt idx="7">
                  <c:v>116</c:v>
                </c:pt>
                <c:pt idx="8">
                  <c:v>115</c:v>
                </c:pt>
                <c:pt idx="9">
                  <c:v>133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46-46AD-93DA-01FE4092B911}"/>
            </c:ext>
          </c:extLst>
        </c:ser>
        <c:ser>
          <c:idx val="1"/>
          <c:order val="1"/>
          <c:tx>
            <c:strRef>
              <c:f>'évolution pr AG '!$C$4</c:f>
              <c:strCache>
                <c:ptCount val="1"/>
                <c:pt idx="0">
                  <c:v>Adhérents autres clubs</c:v>
                </c:pt>
              </c:strCache>
            </c:strRef>
          </c:tx>
          <c:spPr>
            <a:ln w="19050" cap="flat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-4.2541776027996497E-2"/>
                  <c:y val="-2.31481481481482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3.420844269466327E-2"/>
                  <c:y val="-2.77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7547706049533091E-2"/>
                  <c:y val="-2.664002664002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104066985645933E-2"/>
                  <c:y val="-3.21130378933847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'évolution pr AG '!$A$5:$A$14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'évolution pr AG '!$C$5:$C$14</c:f>
              <c:numCache>
                <c:formatCode>General</c:formatCode>
                <c:ptCount val="10"/>
                <c:pt idx="6">
                  <c:v>11</c:v>
                </c:pt>
                <c:pt idx="7">
                  <c:v>18</c:v>
                </c:pt>
                <c:pt idx="8">
                  <c:v>24</c:v>
                </c:pt>
                <c:pt idx="9">
                  <c:v>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446-46AD-93DA-01FE4092B911}"/>
            </c:ext>
          </c:extLst>
        </c:ser>
        <c:ser>
          <c:idx val="2"/>
          <c:order val="2"/>
          <c:tx>
            <c:strRef>
              <c:f>'évolution pr AG '!$D$4</c:f>
              <c:strCache>
                <c:ptCount val="1"/>
                <c:pt idx="0">
                  <c:v>Adhérents CSSSC + autres clubs</c:v>
                </c:pt>
              </c:strCache>
            </c:strRef>
          </c:tx>
          <c:spPr>
            <a:ln w="22225" cap="flat">
              <a:solidFill>
                <a:schemeClr val="accent6">
                  <a:lumMod val="50000"/>
                </a:schemeClr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dLbl>
              <c:idx val="6"/>
              <c:layout>
                <c:manualLayout>
                  <c:x val="-4.2611111111111113E-2"/>
                  <c:y val="-4.16666666666666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46-46AD-93DA-01FE4092B911}"/>
                </c:ex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8402402805617628E-2"/>
                  <c:y val="-2.76550221432111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446-46AD-93DA-01FE4092B911}"/>
                </c:ext>
                <c:ext xmlns:c15="http://schemas.microsoft.com/office/drawing/2012/chart" uri="{CE6537A1-D6FC-4f65-9D91-7224C49458BB}">
                  <c15:layout>
                    <c:manualLayout>
                      <c:w val="7.4111111111111114E-2"/>
                      <c:h val="9.2523330417031202E-2"/>
                    </c:manualLayout>
                  </c15:layout>
                </c:ext>
              </c:extLst>
            </c:dLbl>
            <c:dLbl>
              <c:idx val="8"/>
              <c:layout>
                <c:manualLayout>
                  <c:x val="-2.8633865787182012E-2"/>
                  <c:y val="-5.05810261620523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2107335267302112E-2"/>
                  <c:y val="-2.89017341040462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'évolution pr AG '!$A$5:$A$14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'évolution pr AG '!$D$5:$D$14</c:f>
              <c:numCache>
                <c:formatCode>General</c:formatCode>
                <c:ptCount val="10"/>
                <c:pt idx="6">
                  <c:v>119</c:v>
                </c:pt>
                <c:pt idx="7">
                  <c:v>134</c:v>
                </c:pt>
                <c:pt idx="8">
                  <c:v>139</c:v>
                </c:pt>
                <c:pt idx="9">
                  <c:v>161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446-46AD-93DA-01FE4092B91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440640"/>
        <c:axId val="51086080"/>
      </c:lineChart>
      <c:catAx>
        <c:axId val="5144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086080"/>
        <c:crosses val="autoZero"/>
        <c:auto val="1"/>
        <c:lblAlgn val="ctr"/>
        <c:lblOffset val="100"/>
        <c:noMultiLvlLbl val="0"/>
      </c:catAx>
      <c:valAx>
        <c:axId val="5108608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rgbClr val="FF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1440640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>
        <a:lumMod val="90000"/>
      </a:schemeClr>
    </a:solidFill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[adhérents novembre 2019.xlsx]nb activités!Tableau croisé dynamique1</c:name>
    <c:fmtId val="27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c:spPr>
        <c:dLbl>
          <c:idx val="0"/>
          <c:layout>
            <c:manualLayout>
              <c:x val="-0.211793236589228"/>
              <c:y val="-9.7978537354363557E-2"/>
            </c:manualLayout>
          </c:layout>
          <c:tx>
            <c:rich>
              <a:bodyPr/>
              <a:lstStyle/>
              <a:p>
                <a:r>
                  <a:rPr lang="en-US"/>
                  <a:t>1</a:t>
                </a:r>
                <a:r>
                  <a:rPr lang="en-US" baseline="0"/>
                  <a:t> activité</a:t>
                </a:r>
              </a:p>
              <a:p>
                <a:r>
                  <a:rPr lang="en-US"/>
                  <a:t>90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2"/>
        <c:spPr>
          <a:solidFill>
            <a:schemeClr val="accent4">
              <a:lumMod val="60000"/>
              <a:lumOff val="40000"/>
            </a:schemeClr>
          </a:solidFill>
        </c:spPr>
        <c:dLbl>
          <c:idx val="0"/>
          <c:layout>
            <c:manualLayout>
              <c:x val="0.19134671957738192"/>
              <c:y val="-6.8206702175257414E-2"/>
            </c:manualLayout>
          </c:layout>
          <c:tx>
            <c:rich>
              <a:bodyPr/>
              <a:lstStyle/>
              <a:p>
                <a:r>
                  <a:rPr lang="en-US"/>
                  <a:t>2 activités </a:t>
                </a:r>
              </a:p>
              <a:p>
                <a:r>
                  <a:rPr lang="en-US"/>
                  <a:t>47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3"/>
        <c:dLbl>
          <c:idx val="0"/>
          <c:layout>
            <c:manualLayout>
              <c:x val="9.129998456075343E-2"/>
              <c:y val="0.13335128711516925"/>
            </c:manualLayout>
          </c:layout>
          <c:tx>
            <c:rich>
              <a:bodyPr/>
              <a:lstStyle/>
              <a:p>
                <a:r>
                  <a:rPr lang="en-US"/>
                  <a:t>3 activités </a:t>
                </a:r>
              </a:p>
              <a:p>
                <a:r>
                  <a:rPr lang="en-US"/>
                  <a:t>             14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4"/>
        <c:spPr>
          <a:solidFill>
            <a:schemeClr val="accent6">
              <a:lumMod val="60000"/>
              <a:lumOff val="40000"/>
            </a:schemeClr>
          </a:solidFill>
        </c:spPr>
        <c:dLbl>
          <c:idx val="0"/>
          <c:layout>
            <c:manualLayout>
              <c:x val="2.0586774824848008E-2"/>
              <c:y val="4.2348411660268849E-2"/>
            </c:manualLayout>
          </c:layout>
          <c:tx>
            <c:rich>
              <a:bodyPr/>
              <a:lstStyle/>
              <a:p>
                <a:r>
                  <a:rPr lang="en-US"/>
                  <a:t>4 activités </a:t>
                </a:r>
              </a:p>
              <a:p>
                <a:r>
                  <a:rPr lang="en-US"/>
                  <a:t>        6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5"/>
        <c:dLbl>
          <c:idx val="0"/>
          <c:layout>
            <c:manualLayout>
              <c:x val="0.13976190178135522"/>
              <c:y val="5.1014388673728487E-3"/>
            </c:manualLayout>
          </c:layout>
          <c:tx>
            <c:rich>
              <a:bodyPr/>
              <a:lstStyle/>
              <a:p>
                <a:r>
                  <a:rPr lang="en-US"/>
                  <a:t>5 activités: 3 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c:spPr>
        <c:dLbl>
          <c:idx val="0"/>
          <c:layout>
            <c:manualLayout>
              <c:x val="-0.211793236589228"/>
              <c:y val="-9.7978537354363557E-2"/>
            </c:manualLayout>
          </c:layout>
          <c:tx>
            <c:rich>
              <a:bodyPr/>
              <a:lstStyle/>
              <a:p>
                <a:r>
                  <a:rPr lang="en-US"/>
                  <a:t>1</a:t>
                </a:r>
                <a:r>
                  <a:rPr lang="en-US" baseline="0"/>
                  <a:t> activité</a:t>
                </a:r>
              </a:p>
              <a:p>
                <a:r>
                  <a:rPr lang="en-US"/>
                  <a:t>90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8"/>
        <c:spPr>
          <a:solidFill>
            <a:schemeClr val="accent4">
              <a:lumMod val="60000"/>
              <a:lumOff val="40000"/>
            </a:schemeClr>
          </a:solidFill>
        </c:spPr>
        <c:dLbl>
          <c:idx val="0"/>
          <c:layout>
            <c:manualLayout>
              <c:x val="0.19134671957738192"/>
              <c:y val="-6.8206702175257414E-2"/>
            </c:manualLayout>
          </c:layout>
          <c:tx>
            <c:rich>
              <a:bodyPr/>
              <a:lstStyle/>
              <a:p>
                <a:r>
                  <a:rPr lang="en-US"/>
                  <a:t>2 activités </a:t>
                </a:r>
              </a:p>
              <a:p>
                <a:r>
                  <a:rPr lang="en-US"/>
                  <a:t>47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9"/>
        <c:dLbl>
          <c:idx val="0"/>
          <c:layout>
            <c:manualLayout>
              <c:x val="9.129998456075343E-2"/>
              <c:y val="0.13335128711516925"/>
            </c:manualLayout>
          </c:layout>
          <c:tx>
            <c:rich>
              <a:bodyPr/>
              <a:lstStyle/>
              <a:p>
                <a:r>
                  <a:rPr lang="en-US"/>
                  <a:t>3 activités </a:t>
                </a:r>
              </a:p>
              <a:p>
                <a:r>
                  <a:rPr lang="en-US"/>
                  <a:t>             14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10"/>
        <c:spPr>
          <a:solidFill>
            <a:schemeClr val="accent6">
              <a:lumMod val="60000"/>
              <a:lumOff val="40000"/>
            </a:schemeClr>
          </a:solidFill>
        </c:spPr>
        <c:dLbl>
          <c:idx val="0"/>
          <c:layout>
            <c:manualLayout>
              <c:x val="2.0586774824848008E-2"/>
              <c:y val="4.2348411660268849E-2"/>
            </c:manualLayout>
          </c:layout>
          <c:tx>
            <c:rich>
              <a:bodyPr/>
              <a:lstStyle/>
              <a:p>
                <a:r>
                  <a:rPr lang="en-US"/>
                  <a:t>4 activités </a:t>
                </a:r>
              </a:p>
              <a:p>
                <a:r>
                  <a:rPr lang="en-US"/>
                  <a:t>        6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11"/>
        <c:dLbl>
          <c:idx val="0"/>
          <c:layout>
            <c:manualLayout>
              <c:x val="0.13976190178135522"/>
              <c:y val="5.1014388673728487E-3"/>
            </c:manualLayout>
          </c:layout>
          <c:tx>
            <c:rich>
              <a:bodyPr/>
              <a:lstStyle/>
              <a:p>
                <a:r>
                  <a:rPr lang="en-US"/>
                  <a:t>5 activités: 3 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12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fr-FR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spPr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c:spPr>
        <c:dLbl>
          <c:idx val="0"/>
          <c:layout>
            <c:manualLayout>
              <c:x val="-0.211793236589228"/>
              <c:y val="-9.7978537354363557E-2"/>
            </c:manualLayout>
          </c:layout>
          <c:tx>
            <c:rich>
              <a:bodyPr/>
              <a:lstStyle/>
              <a:p>
                <a:r>
                  <a:rPr lang="en-US"/>
                  <a:t>1</a:t>
                </a:r>
                <a:r>
                  <a:rPr lang="en-US" baseline="0"/>
                  <a:t> activité</a:t>
                </a:r>
              </a:p>
              <a:p>
                <a:r>
                  <a:rPr lang="en-US"/>
                  <a:t>90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14"/>
        <c:spPr>
          <a:solidFill>
            <a:schemeClr val="accent4">
              <a:lumMod val="60000"/>
              <a:lumOff val="40000"/>
            </a:schemeClr>
          </a:solidFill>
        </c:spPr>
        <c:dLbl>
          <c:idx val="0"/>
          <c:layout>
            <c:manualLayout>
              <c:x val="0.19134671957738192"/>
              <c:y val="-6.8206702175257414E-2"/>
            </c:manualLayout>
          </c:layout>
          <c:tx>
            <c:rich>
              <a:bodyPr/>
              <a:lstStyle/>
              <a:p>
                <a:r>
                  <a:rPr lang="en-US"/>
                  <a:t>2 activités </a:t>
                </a:r>
              </a:p>
              <a:p>
                <a:r>
                  <a:rPr lang="en-US"/>
                  <a:t>47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15"/>
        <c:dLbl>
          <c:idx val="0"/>
          <c:layout>
            <c:manualLayout>
              <c:x val="9.129998456075343E-2"/>
              <c:y val="0.13335128711516925"/>
            </c:manualLayout>
          </c:layout>
          <c:tx>
            <c:rich>
              <a:bodyPr/>
              <a:lstStyle/>
              <a:p>
                <a:r>
                  <a:rPr lang="en-US"/>
                  <a:t>3 activités </a:t>
                </a:r>
              </a:p>
              <a:p>
                <a:r>
                  <a:rPr lang="en-US"/>
                  <a:t>             14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16"/>
        <c:spPr>
          <a:solidFill>
            <a:schemeClr val="accent6">
              <a:lumMod val="60000"/>
              <a:lumOff val="40000"/>
            </a:schemeClr>
          </a:solidFill>
        </c:spPr>
        <c:dLbl>
          <c:idx val="0"/>
          <c:layout>
            <c:manualLayout>
              <c:x val="2.0586774824848008E-2"/>
              <c:y val="4.2348411660268849E-2"/>
            </c:manualLayout>
          </c:layout>
          <c:tx>
            <c:rich>
              <a:bodyPr/>
              <a:lstStyle/>
              <a:p>
                <a:r>
                  <a:rPr lang="en-US"/>
                  <a:t>4 activités </a:t>
                </a:r>
              </a:p>
              <a:p>
                <a:r>
                  <a:rPr lang="en-US"/>
                  <a:t>        6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  <c:pivotFmt>
        <c:idx val="17"/>
        <c:dLbl>
          <c:idx val="0"/>
          <c:layout>
            <c:manualLayout>
              <c:x val="0.13976190178135522"/>
              <c:y val="5.1014388673728487E-3"/>
            </c:manualLayout>
          </c:layout>
          <c:tx>
            <c:rich>
              <a:bodyPr/>
              <a:lstStyle/>
              <a:p>
                <a:r>
                  <a:rPr lang="en-US"/>
                  <a:t>5 activités: 3 </a:t>
                </a:r>
              </a:p>
            </c:rich>
          </c:tx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layout/>
            </c:ext>
          </c:extLst>
        </c:dLbl>
      </c:pivotFmt>
    </c:pivotFmts>
    <c:plotArea>
      <c:layout>
        <c:manualLayout>
          <c:layoutTarget val="inner"/>
          <c:xMode val="edge"/>
          <c:yMode val="edge"/>
          <c:x val="0.2352920312623879"/>
          <c:y val="0.11940746820328239"/>
          <c:w val="0.62707125838205047"/>
          <c:h val="0.85652078506473339"/>
        </c:manualLayout>
      </c:layout>
      <c:pieChart>
        <c:varyColors val="1"/>
        <c:ser>
          <c:idx val="0"/>
          <c:order val="0"/>
          <c:tx>
            <c:strRef>
              <c:f>'nb activités'!$B$3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explosion val="6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</c:spPr>
          </c:dPt>
          <c:dPt>
            <c:idx val="1"/>
            <c:bubble3D val="0"/>
            <c:explosion val="4"/>
            <c:spPr>
              <a:solidFill>
                <a:schemeClr val="accent4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explosion val="10"/>
          </c:dPt>
          <c:dPt>
            <c:idx val="3"/>
            <c:bubble3D val="0"/>
            <c:explosion val="9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4"/>
            <c:bubble3D val="0"/>
            <c:explosion val="8"/>
          </c:dPt>
          <c:dLbls>
            <c:dLbl>
              <c:idx val="0"/>
              <c:layout>
                <c:manualLayout>
                  <c:x val="-0.211793236589228"/>
                  <c:y val="-9.7978537354363557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/>
                      <a:t>1</a:t>
                    </a:r>
                    <a:r>
                      <a:rPr lang="en-US" sz="1400" baseline="0" dirty="0"/>
                      <a:t> </a:t>
                    </a:r>
                    <a:r>
                      <a:rPr lang="en-US" sz="1400" baseline="0" dirty="0" err="1"/>
                      <a:t>activité</a:t>
                    </a:r>
                    <a:endParaRPr lang="en-US" sz="1400" baseline="0" dirty="0"/>
                  </a:p>
                  <a:p>
                    <a:r>
                      <a:rPr lang="en-US" sz="1400" dirty="0" smtClean="0"/>
                      <a:t>91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9134671957738192"/>
                  <c:y val="-6.8206702175257414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2 activités </a:t>
                    </a:r>
                  </a:p>
                  <a:p>
                    <a:r>
                      <a:rPr lang="en-US" sz="1400"/>
                      <a:t>47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129998456075343E-2"/>
                  <c:y val="0.13335128711516925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3 activités </a:t>
                    </a:r>
                  </a:p>
                  <a:p>
                    <a:r>
                      <a:rPr lang="en-US" sz="1400"/>
                      <a:t>             14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586774824848008E-2"/>
                  <c:y val="4.2348411660268849E-2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4 activités </a:t>
                    </a:r>
                  </a:p>
                  <a:p>
                    <a:r>
                      <a:rPr lang="en-US" sz="1400"/>
                      <a:t>        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13976190178135522"/>
                  <c:y val="5.1014388673728487E-3"/>
                </c:manualLayout>
              </c:layout>
              <c:tx>
                <c:rich>
                  <a:bodyPr/>
                  <a:lstStyle/>
                  <a:p>
                    <a:r>
                      <a:rPr lang="en-US" sz="1400"/>
                      <a:t>5 activités: 3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'nb activités'!$A$4:$A$9</c:f>
              <c:strCach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strCache>
            </c:strRef>
          </c:cat>
          <c:val>
            <c:numRef>
              <c:f>'nb activités'!$B$4:$B$9</c:f>
              <c:numCache>
                <c:formatCode>General</c:formatCode>
                <c:ptCount val="5"/>
                <c:pt idx="0">
                  <c:v>90</c:v>
                </c:pt>
                <c:pt idx="1">
                  <c:v>47</c:v>
                </c:pt>
                <c:pt idx="2">
                  <c:v>14</c:v>
                </c:pt>
                <c:pt idx="3">
                  <c:v>6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2"/>
    </a:solidFill>
  </c:sp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[adhérents novembre 2019.xlsx]Pyramide!Tableau croisé dynamique1</c:name>
    <c:fmtId val="37"/>
  </c:pivotSource>
  <c:chart>
    <c:autoTitleDeleted val="1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Pyramide!$D$2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Pyramide!$C$3:$C$29</c:f>
              <c:strCache>
                <c:ptCount val="26"/>
                <c:pt idx="0">
                  <c:v>54</c:v>
                </c:pt>
                <c:pt idx="1">
                  <c:v>56</c:v>
                </c:pt>
                <c:pt idx="2">
                  <c:v>58</c:v>
                </c:pt>
                <c:pt idx="3">
                  <c:v>59</c:v>
                </c:pt>
                <c:pt idx="4">
                  <c:v>60</c:v>
                </c:pt>
                <c:pt idx="5">
                  <c:v>61</c:v>
                </c:pt>
                <c:pt idx="6">
                  <c:v>62</c:v>
                </c:pt>
                <c:pt idx="7">
                  <c:v>63</c:v>
                </c:pt>
                <c:pt idx="8">
                  <c:v>64</c:v>
                </c:pt>
                <c:pt idx="9">
                  <c:v>65</c:v>
                </c:pt>
                <c:pt idx="10">
                  <c:v>66</c:v>
                </c:pt>
                <c:pt idx="11">
                  <c:v>67</c:v>
                </c:pt>
                <c:pt idx="12">
                  <c:v>68</c:v>
                </c:pt>
                <c:pt idx="13">
                  <c:v>69</c:v>
                </c:pt>
                <c:pt idx="14">
                  <c:v>70</c:v>
                </c:pt>
                <c:pt idx="15">
                  <c:v>71</c:v>
                </c:pt>
                <c:pt idx="16">
                  <c:v>72</c:v>
                </c:pt>
                <c:pt idx="17">
                  <c:v>73</c:v>
                </c:pt>
                <c:pt idx="18">
                  <c:v>74</c:v>
                </c:pt>
                <c:pt idx="19">
                  <c:v>75</c:v>
                </c:pt>
                <c:pt idx="20">
                  <c:v>76</c:v>
                </c:pt>
                <c:pt idx="21">
                  <c:v>78</c:v>
                </c:pt>
                <c:pt idx="22">
                  <c:v>79</c:v>
                </c:pt>
                <c:pt idx="23">
                  <c:v>81</c:v>
                </c:pt>
                <c:pt idx="24">
                  <c:v>82</c:v>
                </c:pt>
                <c:pt idx="25">
                  <c:v>84</c:v>
                </c:pt>
              </c:strCache>
            </c:strRef>
          </c:cat>
          <c:val>
            <c:numRef>
              <c:f>Pyramide!$D$3:$D$29</c:f>
              <c:numCache>
                <c:formatCode>General</c:formatCode>
                <c:ptCount val="26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6</c:v>
                </c:pt>
                <c:pt idx="7">
                  <c:v>6</c:v>
                </c:pt>
                <c:pt idx="8">
                  <c:v>15</c:v>
                </c:pt>
                <c:pt idx="9">
                  <c:v>14</c:v>
                </c:pt>
                <c:pt idx="10">
                  <c:v>11</c:v>
                </c:pt>
                <c:pt idx="11">
                  <c:v>13</c:v>
                </c:pt>
                <c:pt idx="12">
                  <c:v>6</c:v>
                </c:pt>
                <c:pt idx="13">
                  <c:v>10</c:v>
                </c:pt>
                <c:pt idx="14">
                  <c:v>4</c:v>
                </c:pt>
                <c:pt idx="15">
                  <c:v>8</c:v>
                </c:pt>
                <c:pt idx="16">
                  <c:v>5</c:v>
                </c:pt>
                <c:pt idx="17">
                  <c:v>5</c:v>
                </c:pt>
                <c:pt idx="18">
                  <c:v>1</c:v>
                </c:pt>
                <c:pt idx="19">
                  <c:v>4</c:v>
                </c:pt>
                <c:pt idx="20">
                  <c:v>2</c:v>
                </c:pt>
                <c:pt idx="21">
                  <c:v>1</c:v>
                </c:pt>
                <c:pt idx="22">
                  <c:v>2</c:v>
                </c:pt>
                <c:pt idx="23">
                  <c:v>1</c:v>
                </c:pt>
                <c:pt idx="24">
                  <c:v>1</c:v>
                </c:pt>
                <c:pt idx="2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1362176"/>
        <c:axId val="61363712"/>
      </c:barChart>
      <c:catAx>
        <c:axId val="613621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r-FR"/>
          </a:p>
        </c:txPr>
        <c:crossAx val="61363712"/>
        <c:crosses val="autoZero"/>
        <c:auto val="1"/>
        <c:lblAlgn val="ctr"/>
        <c:lblOffset val="100"/>
        <c:noMultiLvlLbl val="0"/>
      </c:catAx>
      <c:valAx>
        <c:axId val="61363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6136217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  <c:userShapes r:id="rId2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[adhérents octobre 2019.xlsx]Résidence!Tableau croisé dynamique4</c:name>
    <c:fmtId val="18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fr-FR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"/>
        <c:dLbl>
          <c:idx val="0"/>
          <c:delete val="1"/>
        </c:dLbl>
      </c:pivotFmt>
      <c:pivotFmt>
        <c:idx val="2"/>
        <c:dLbl>
          <c:idx val="0"/>
          <c:layout>
            <c:manualLayout>
              <c:x val="9.5352143482064736E-2"/>
              <c:y val="0.1349854184893555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3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fr-FR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4"/>
        <c:dLbl>
          <c:idx val="0"/>
          <c:delete val="1"/>
        </c:dLbl>
      </c:pivotFmt>
      <c:pivotFmt>
        <c:idx val="5"/>
        <c:dLbl>
          <c:idx val="0"/>
          <c:layout>
            <c:manualLayout>
              <c:x val="9.5352143482064736E-2"/>
              <c:y val="0.1349854184893555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6"/>
        <c:marker>
          <c:symbol val="none"/>
        </c:marker>
        <c:dLbl>
          <c:idx val="0"/>
          <c:spPr/>
          <c:txPr>
            <a:bodyPr/>
            <a:lstStyle/>
            <a:p>
              <a:pPr>
                <a:defRPr sz="1200" b="1"/>
              </a:pPr>
              <a:endParaRPr lang="fr-FR"/>
            </a:p>
          </c:txPr>
          <c:dLblPos val="ctr"/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7"/>
        <c:dLbl>
          <c:idx val="0"/>
          <c:delete val="1"/>
        </c:dLbl>
      </c:pivotFmt>
      <c:pivotFmt>
        <c:idx val="8"/>
        <c:dLbl>
          <c:idx val="0"/>
          <c:layout>
            <c:manualLayout>
              <c:x val="9.5352143482064736E-2"/>
              <c:y val="0.1349854184893555"/>
            </c:manualLayout>
          </c:layout>
          <c:dLblPos val="bestFit"/>
          <c:showLegendKey val="0"/>
          <c:showVal val="0"/>
          <c:showCatName val="1"/>
          <c:showSerName val="0"/>
          <c:showPercent val="1"/>
          <c:showBubbleSize val="0"/>
        </c:dLbl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Résidence!$B$3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delete val="1"/>
            </c:dLbl>
            <c:dLbl>
              <c:idx val="2"/>
              <c:layout>
                <c:manualLayout>
                  <c:x val="0.12312992125984253"/>
                  <c:y val="7.017060367454068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Résidence!$A$4:$A$7</c:f>
              <c:strCache>
                <c:ptCount val="3"/>
                <c:pt idx="0">
                  <c:v> Courdimanche</c:v>
                </c:pt>
                <c:pt idx="1">
                  <c:v>Agglo</c:v>
                </c:pt>
                <c:pt idx="2">
                  <c:v>Hors agglo</c:v>
                </c:pt>
              </c:strCache>
            </c:strRef>
          </c:cat>
          <c:val>
            <c:numRef>
              <c:f>Résidence!$B$4:$B$7</c:f>
              <c:numCache>
                <c:formatCode>General</c:formatCode>
                <c:ptCount val="3"/>
                <c:pt idx="0">
                  <c:v>59</c:v>
                </c:pt>
                <c:pt idx="1">
                  <c:v>59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spPr>
    <a:solidFill>
      <a:sysClr val="window" lastClr="FFFFFF">
        <a:lumMod val="85000"/>
      </a:sysClr>
    </a:solidFill>
  </c:spPr>
  <c:externalData r:id="rId2">
    <c:autoUpdate val="0"/>
  </c:externalData>
  <c:userShapes r:id="rId3"/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'répart HF'!$A$4</c:f>
              <c:strCache>
                <c:ptCount val="1"/>
                <c:pt idx="0">
                  <c:v>H</c:v>
                </c:pt>
              </c:strCache>
            </c:strRef>
          </c:tx>
          <c:spPr>
            <a:solidFill>
              <a:srgbClr val="168EB8"/>
            </a:solidFill>
          </c:spPr>
          <c:invertIfNegative val="0"/>
          <c:dLbls>
            <c:dLbl>
              <c:idx val="0"/>
              <c:layout>
                <c:manualLayout>
                  <c:x val="2.3180899243700945E-3"/>
                  <c:y val="4.62979164641456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2.0061890411846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2.5205923333657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1.2860244321311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1.234567901234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2.015316404675534E-3"/>
                  <c:y val="-1.7489711934156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2.015316404675534E-3"/>
                  <c:y val="1.646090534979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 cap="rnd">
                <a:solidFill>
                  <a:schemeClr val="tx2">
                    <a:lumMod val="50000"/>
                  </a:schemeClr>
                </a:solidFill>
                <a:prstDash val="sysDash"/>
                <a:round/>
                <a:tailEnd type="triangle"/>
              </a:ln>
            </c:spPr>
            <c:trendlineType val="linear"/>
            <c:dispRSqr val="0"/>
            <c:dispEq val="0"/>
          </c:trendline>
          <c:cat>
            <c:strRef>
              <c:f>'répart HF'!$B$3:$H$3</c:f>
              <c:strCache>
                <c:ptCount val="7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</c:strCache>
            </c:strRef>
          </c:cat>
          <c:val>
            <c:numRef>
              <c:f>'répart HF'!$B$4:$H$4</c:f>
              <c:numCache>
                <c:formatCode>0%</c:formatCode>
                <c:ptCount val="7"/>
                <c:pt idx="0">
                  <c:v>0.15</c:v>
                </c:pt>
                <c:pt idx="1">
                  <c:v>0.24</c:v>
                </c:pt>
                <c:pt idx="2">
                  <c:v>0.28000000000000003</c:v>
                </c:pt>
                <c:pt idx="3">
                  <c:v>0.28999999999999998</c:v>
                </c:pt>
                <c:pt idx="4">
                  <c:v>0.35</c:v>
                </c:pt>
                <c:pt idx="5">
                  <c:v>0.35</c:v>
                </c:pt>
                <c:pt idx="6">
                  <c:v>0.42</c:v>
                </c:pt>
              </c:numCache>
            </c:numRef>
          </c:val>
        </c:ser>
        <c:ser>
          <c:idx val="1"/>
          <c:order val="1"/>
          <c:tx>
            <c:strRef>
              <c:f>'répart HF'!$A$5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35FD3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2345679012345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4.11522633744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>
                <a:solidFill>
                  <a:srgbClr val="7030A0"/>
                </a:solidFill>
                <a:prstDash val="sysDash"/>
                <a:tailEnd type="triangle"/>
              </a:ln>
            </c:spPr>
            <c:trendlineType val="linear"/>
            <c:dispRSqr val="0"/>
            <c:dispEq val="0"/>
          </c:trendline>
          <c:cat>
            <c:strRef>
              <c:f>'répart HF'!$B$3:$H$3</c:f>
              <c:strCache>
                <c:ptCount val="7"/>
                <c:pt idx="0">
                  <c:v>2013/2014</c:v>
                </c:pt>
                <c:pt idx="1">
                  <c:v>2014/2015</c:v>
                </c:pt>
                <c:pt idx="2">
                  <c:v>2015/2016</c:v>
                </c:pt>
                <c:pt idx="3">
                  <c:v>2016/2017</c:v>
                </c:pt>
                <c:pt idx="4">
                  <c:v>2017/2018</c:v>
                </c:pt>
                <c:pt idx="5">
                  <c:v>2018/2019</c:v>
                </c:pt>
                <c:pt idx="6">
                  <c:v>2019/2020</c:v>
                </c:pt>
              </c:strCache>
            </c:strRef>
          </c:cat>
          <c:val>
            <c:numRef>
              <c:f>'répart HF'!$B$5:$H$5</c:f>
              <c:numCache>
                <c:formatCode>0%</c:formatCode>
                <c:ptCount val="7"/>
                <c:pt idx="0">
                  <c:v>0.85</c:v>
                </c:pt>
                <c:pt idx="1">
                  <c:v>0.76</c:v>
                </c:pt>
                <c:pt idx="2">
                  <c:v>0.72</c:v>
                </c:pt>
                <c:pt idx="3">
                  <c:v>0.71</c:v>
                </c:pt>
                <c:pt idx="4">
                  <c:v>0.65</c:v>
                </c:pt>
                <c:pt idx="5">
                  <c:v>0.65</c:v>
                </c:pt>
                <c:pt idx="6">
                  <c:v>0.57999999999999996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158720"/>
        <c:axId val="62160256"/>
      </c:barChart>
      <c:catAx>
        <c:axId val="62158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62160256"/>
        <c:crosses val="autoZero"/>
        <c:auto val="1"/>
        <c:lblAlgn val="ctr"/>
        <c:lblOffset val="100"/>
        <c:noMultiLvlLbl val="0"/>
      </c:catAx>
      <c:valAx>
        <c:axId val="62160256"/>
        <c:scaling>
          <c:orientation val="minMax"/>
          <c:max val="1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%" sourceLinked="1"/>
        <c:majorTickMark val="out"/>
        <c:minorTickMark val="none"/>
        <c:tickLblPos val="nextTo"/>
        <c:crossAx val="62158720"/>
        <c:crosses val="autoZero"/>
        <c:crossBetween val="between"/>
      </c:valAx>
      <c:spPr>
        <a:solidFill>
          <a:schemeClr val="bg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0.20571</cdr:x>
      <cdr:y>0.00873</cdr:y>
    </cdr:from>
    <cdr:to>
      <cdr:x>0.84524</cdr:x>
      <cdr:y>0.07698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884876" y="43843"/>
          <a:ext cx="5859941" cy="342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800" b="1" dirty="0"/>
            <a:t>Pyramide des âges des adhérents du CSSSC 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0.54667</cdr:x>
      <cdr:y>0.32361</cdr:y>
    </cdr:from>
    <cdr:to>
      <cdr:x>0.83667</cdr:x>
      <cdr:y>0.45417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499360" y="887730"/>
          <a:ext cx="1325880" cy="3581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18F65F45-9B62-4EEB-B336-592545F157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Club sport senior santé de Courdimanche</a:t>
            </a: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715F1319-516D-4C24-8303-BBEA8A12FD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86907-C587-4B7D-8B1B-DF40016CADA0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3690AE26-9125-4BD8-9908-DDF6A487E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B3176FD-3EEF-4026-BCFA-5CAB3A8FEF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BD3C2-06AD-4D58-9AA5-6ECD5BA788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13281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 smtClean="0"/>
              <a:t>Club sport senior santé de Courdimanche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F3B79-A080-4B9E-969C-CDB1DAACD62F}" type="datetimeFigureOut">
              <a:rPr lang="fr-FR" smtClean="0"/>
              <a:t>20/12/2019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5D7927-40F5-4818-A686-CDFCCE4F87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41099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D44B2F3-2564-41A5-B074-F8C0A4CF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5A852D60-59D5-433D-891C-4A16CEF40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CFBB85ED-2CD0-4977-9D62-6C62A287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5199" y="6356350"/>
            <a:ext cx="750277" cy="365125"/>
          </a:xfrm>
        </p:spPr>
        <p:txBody>
          <a:bodyPr/>
          <a:lstStyle/>
          <a:p>
            <a:fld id="{948EFD3D-E212-4145-872B-6D646628B5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02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6C02C58-5341-4C08-96A8-BAB17A6693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5873" y="254977"/>
            <a:ext cx="8118505" cy="668215"/>
          </a:xfrm>
        </p:spPr>
        <p:txBody>
          <a:bodyPr>
            <a:normAutofit/>
          </a:bodyPr>
          <a:lstStyle>
            <a:lvl1pPr algn="ctr">
              <a:defRPr sz="4000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AG ordinaire du 14 décembre 2017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02251CE-B654-491D-8FDD-C6E9924E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96F447E-1981-4457-AAC3-0F7E4EF9B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30489-359E-4679-91E2-690D7214836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5474" y="264111"/>
            <a:ext cx="2444097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b="1" kern="0" dirty="0" smtClean="0">
                <a:solidFill>
                  <a:srgbClr val="0094B7"/>
                </a:solidFill>
              </a:rPr>
              <a:t>de  Courdimanche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534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2C95C329-BE08-4021-A58A-EEF6E7D5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606" y="246185"/>
            <a:ext cx="7981772" cy="6506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AG ordinaire du 14 décembre 2017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A8D4CE31-D29D-471B-BED1-BCAA85C67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05474" y="264111"/>
            <a:ext cx="2444097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b="1" kern="0" dirty="0" smtClean="0">
                <a:solidFill>
                  <a:srgbClr val="0094B7"/>
                </a:solidFill>
              </a:rPr>
              <a:t>de  Courdimanche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BE7F5D8-19B4-4E3B-90C0-FA24A2384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2998" y="6373442"/>
            <a:ext cx="671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8EFD3D-E212-4145-872B-6D646628B56F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62EA5176-EC28-4457-BE0E-048E8A5574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2873" y="170106"/>
            <a:ext cx="954854" cy="54781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4738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fr-FR" sz="3600" kern="1200" dirty="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sportseniorcourdimanche.com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7812" y="6373603"/>
            <a:ext cx="458637" cy="365125"/>
          </a:xfrm>
        </p:spPr>
        <p:txBody>
          <a:bodyPr/>
          <a:lstStyle/>
          <a:p>
            <a:fld id="{2C830489-359E-4679-91E2-690D72148367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387" y="477450"/>
            <a:ext cx="6162414" cy="354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3434" y="170328"/>
            <a:ext cx="1255059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             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2549" y="179290"/>
            <a:ext cx="1255059" cy="576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                                           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1090077" y="4383096"/>
            <a:ext cx="10044087" cy="21544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6000" spc="15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Assemblée Générale</a:t>
            </a:r>
          </a:p>
          <a:p>
            <a:pPr algn="ctr"/>
            <a:endParaRPr lang="fr-FR" sz="2800" dirty="0" smtClean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36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 novembre 2019</a:t>
            </a:r>
          </a:p>
          <a:p>
            <a:pPr algn="ctr"/>
            <a:endParaRPr lang="fr-FR" sz="10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355F0BF-525D-493F-82F2-B6BC12B9007A}"/>
              </a:ext>
            </a:extLst>
          </p:cNvPr>
          <p:cNvSpPr txBox="1"/>
          <p:nvPr/>
        </p:nvSpPr>
        <p:spPr>
          <a:xfrm>
            <a:off x="845829" y="2581234"/>
            <a:ext cx="1052891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5" algn="ctr">
              <a:spcAft>
                <a:spcPts val="1200"/>
              </a:spcAft>
            </a:pPr>
            <a:r>
              <a:rPr lang="fr-FR" sz="4000" dirty="0" smtClean="0">
                <a:solidFill>
                  <a:srgbClr val="002060"/>
                </a:solidFill>
              </a:rPr>
              <a:t>2. Rapport d’activités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du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28 novembre 2019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2107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65E72D3-E9A4-4659-8747-C280DC22E22B}"/>
              </a:ext>
            </a:extLst>
          </p:cNvPr>
          <p:cNvSpPr txBox="1"/>
          <p:nvPr/>
        </p:nvSpPr>
        <p:spPr>
          <a:xfrm>
            <a:off x="449102" y="1205568"/>
            <a:ext cx="11290917" cy="517064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268288" lvl="4" defTabSz="304800">
              <a:spcAft>
                <a:spcPts val="1200"/>
              </a:spcAft>
            </a:pPr>
            <a:r>
              <a:rPr lang="fr-FR" sz="2800" dirty="0" smtClean="0">
                <a:solidFill>
                  <a:srgbClr val="002060"/>
                </a:solidFill>
              </a:rPr>
              <a:t>En 2019 :</a:t>
            </a:r>
          </a:p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Rencontre interclub de tir à l’arc à Sarcelles (25 avril)</a:t>
            </a:r>
          </a:p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Séjour à Saumur (du 15 au 19 mai)</a:t>
            </a:r>
          </a:p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Journée multi activités à St-Clair sur Epte: Vélo, rando, canoé, danse country, jeux de société (21/05)</a:t>
            </a:r>
          </a:p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Journée à Giverny : rando/pique-nique/visite de la maison et des jardins Claude Monet </a:t>
            </a:r>
            <a:r>
              <a:rPr lang="fr-FR" sz="2800" dirty="0" smtClean="0">
                <a:solidFill>
                  <a:srgbClr val="002060"/>
                </a:solidFill>
              </a:rPr>
              <a:t>(11/06)</a:t>
            </a:r>
          </a:p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Intervention auprès d’une classe de 5</a:t>
            </a:r>
            <a:r>
              <a:rPr lang="fr-FR" sz="2800" baseline="30000" dirty="0" smtClean="0">
                <a:solidFill>
                  <a:srgbClr val="002060"/>
                </a:solidFill>
              </a:rPr>
              <a:t>ème</a:t>
            </a:r>
            <a:r>
              <a:rPr lang="fr-FR" sz="2800" dirty="0" smtClean="0">
                <a:solidFill>
                  <a:srgbClr val="002060"/>
                </a:solidFill>
              </a:rPr>
              <a:t> du collège Notre Dame de la Compassion de Pontoise pour une découverte du tir à l’arc, avec la collaboration de la Cie d’archers de Menucourt (13/06)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rapport d’activités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8339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355F0BF-525D-493F-82F2-B6BC12B9007A}"/>
              </a:ext>
            </a:extLst>
          </p:cNvPr>
          <p:cNvSpPr txBox="1"/>
          <p:nvPr/>
        </p:nvSpPr>
        <p:spPr>
          <a:xfrm>
            <a:off x="531673" y="1245124"/>
            <a:ext cx="11369615" cy="473975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Découverte du village de Gerberoy : rando pique-nique et visite du village (18/06)</a:t>
            </a:r>
          </a:p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Repas de clôture de la saison (27/06) </a:t>
            </a:r>
            <a:endParaRPr lang="fr-FR" sz="2800" dirty="0" smtClean="0">
              <a:solidFill>
                <a:srgbClr val="002060"/>
              </a:solidFill>
            </a:endParaRPr>
          </a:p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Forum </a:t>
            </a:r>
            <a:r>
              <a:rPr lang="fr-FR" sz="2800" dirty="0">
                <a:solidFill>
                  <a:srgbClr val="002060"/>
                </a:solidFill>
              </a:rPr>
              <a:t>associations (07/09) et réunion d'accueil des nouveaux inscrits suivi du pot de l'amitié (26/09</a:t>
            </a:r>
            <a:r>
              <a:rPr lang="fr-FR" sz="2800" dirty="0" smtClean="0">
                <a:solidFill>
                  <a:srgbClr val="002060"/>
                </a:solidFill>
              </a:rPr>
              <a:t>)</a:t>
            </a:r>
          </a:p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Collaboration régulière avec le club RSCH de Vauréal</a:t>
            </a:r>
          </a:p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Tenue de </a:t>
            </a:r>
            <a:r>
              <a:rPr lang="fr-FR" sz="2800" dirty="0">
                <a:solidFill>
                  <a:srgbClr val="002060"/>
                </a:solidFill>
              </a:rPr>
              <a:t>permanences 2 fois par semaine à la MELC pendant les deux semaines suivant la journée des associations </a:t>
            </a:r>
            <a:r>
              <a:rPr lang="fr-FR" sz="2800" dirty="0" smtClean="0">
                <a:solidFill>
                  <a:srgbClr val="002060"/>
                </a:solidFill>
              </a:rPr>
              <a:t>.</a:t>
            </a:r>
          </a:p>
          <a:p>
            <a:pPr marL="627063" lvl="4" indent="-358775" defTabSz="3048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Mise en place d’une nouvelle activité : Neuron-Activ’ (04/10)</a:t>
            </a:r>
            <a:endParaRPr lang="fr-FR" sz="2800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rapport d’activités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4543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355F0BF-525D-493F-82F2-B6BC12B9007A}"/>
              </a:ext>
            </a:extLst>
          </p:cNvPr>
          <p:cNvSpPr txBox="1"/>
          <p:nvPr/>
        </p:nvSpPr>
        <p:spPr>
          <a:xfrm>
            <a:off x="521513" y="1371569"/>
            <a:ext cx="11369615" cy="51244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Participation </a:t>
            </a:r>
            <a:r>
              <a:rPr lang="fr-FR" sz="2800" dirty="0">
                <a:solidFill>
                  <a:srgbClr val="002060"/>
                </a:solidFill>
              </a:rPr>
              <a:t>à la journée des Virades de l’Espoir (28/09</a:t>
            </a:r>
            <a:r>
              <a:rPr lang="fr-FR" sz="2800" dirty="0" smtClean="0">
                <a:solidFill>
                  <a:srgbClr val="002060"/>
                </a:solidFill>
              </a:rPr>
              <a:t>). </a:t>
            </a:r>
          </a:p>
          <a:p>
            <a:pPr marL="447675" lvl="4">
              <a:spcAft>
                <a:spcPts val="1200"/>
              </a:spcAft>
            </a:pPr>
            <a:r>
              <a:rPr lang="fr-FR" sz="2400" dirty="0" smtClean="0">
                <a:solidFill>
                  <a:srgbClr val="002060"/>
                </a:solidFill>
              </a:rPr>
              <a:t>Nouveauté : stand de tir à l’arc tenu par plusieurs animateurs et membres du club.</a:t>
            </a:r>
          </a:p>
          <a:p>
            <a:pPr marL="457200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rgbClr val="002060"/>
                </a:solidFill>
              </a:rPr>
              <a:t>CouliSSeS.Com : 12 parutions depuis octobre 2017. </a:t>
            </a:r>
            <a:endParaRPr lang="fr-FR" sz="2800" i="1" dirty="0">
              <a:solidFill>
                <a:srgbClr val="002060"/>
              </a:solidFill>
            </a:endParaRPr>
          </a:p>
          <a:p>
            <a:pPr marL="457200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Organisation de l’animation : </a:t>
            </a:r>
          </a:p>
          <a:p>
            <a:pPr marL="914400" lvl="5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</a:rPr>
              <a:t>En 2019, 6 animateur(trice)s ont été formés (2 vélo, 2 tennis de table et 2 « mémoire en éveil ») et une accompagnante sportive en vélo. </a:t>
            </a:r>
          </a:p>
          <a:p>
            <a:pPr marL="914400" lvl="5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</a:rPr>
              <a:t>Actuellement 24 animateurs (dont 3 externes à la FFRS) </a:t>
            </a:r>
          </a:p>
          <a:p>
            <a:pPr marL="914400" lvl="5" indent="-4572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2060"/>
                </a:solidFill>
              </a:rPr>
              <a:t>4 nouveaux animateur(trice)s ont commencé leur cursus de formation </a:t>
            </a:r>
          </a:p>
          <a:p>
            <a:pPr marL="893763" lvl="5">
              <a:spcAft>
                <a:spcPts val="1200"/>
              </a:spcAft>
            </a:pPr>
            <a:r>
              <a:rPr lang="fr-FR" sz="2400" dirty="0">
                <a:solidFill>
                  <a:srgbClr val="002060"/>
                </a:solidFill>
              </a:rPr>
              <a:t>(1 vélo et 3 tir à l’arc). </a:t>
            </a:r>
            <a:endParaRPr lang="fr-FR" sz="2400" dirty="0" smtClean="0">
              <a:solidFill>
                <a:srgbClr val="002060"/>
              </a:solidFill>
            </a:endParaRPr>
          </a:p>
          <a:p>
            <a:pPr marL="914400" lvl="5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</a:rPr>
              <a:t>Détail de l’ensemble des animateurs et référents d’activités :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rapport d’activités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71425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100358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– rapport </a:t>
            </a:r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d’activités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Organisation de l’animation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922177"/>
              </p:ext>
            </p:extLst>
          </p:nvPr>
        </p:nvGraphicFramePr>
        <p:xfrm>
          <a:off x="10300508" y="2200099"/>
          <a:ext cx="1141500" cy="995466"/>
        </p:xfrm>
        <a:graphic>
          <a:graphicData uri="http://schemas.openxmlformats.org/drawingml/2006/table">
            <a:tbl>
              <a:tblPr/>
              <a:tblGrid>
                <a:gridCol w="1141500"/>
              </a:tblGrid>
              <a:tr h="59390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Référent Formation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401565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Bernard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6435572"/>
              </p:ext>
            </p:extLst>
          </p:nvPr>
        </p:nvGraphicFramePr>
        <p:xfrm>
          <a:off x="10300508" y="3602179"/>
          <a:ext cx="1141500" cy="837655"/>
        </p:xfrm>
        <a:graphic>
          <a:graphicData uri="http://schemas.openxmlformats.org/drawingml/2006/table">
            <a:tbl>
              <a:tblPr/>
              <a:tblGrid>
                <a:gridCol w="1141500"/>
              </a:tblGrid>
              <a:tr h="523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Référente Tourisme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3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Myriam M.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26571"/>
              </p:ext>
            </p:extLst>
          </p:nvPr>
        </p:nvGraphicFramePr>
        <p:xfrm>
          <a:off x="10097308" y="5613859"/>
          <a:ext cx="1170132" cy="961651"/>
        </p:xfrm>
        <a:graphic>
          <a:graphicData uri="http://schemas.openxmlformats.org/drawingml/2006/table">
            <a:tbl>
              <a:tblPr/>
              <a:tblGrid>
                <a:gridCol w="1170132"/>
              </a:tblGrid>
              <a:tr h="523704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Ratio animateurs/</a:t>
                      </a:r>
                    </a:p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participants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313951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064187"/>
              </p:ext>
            </p:extLst>
          </p:nvPr>
        </p:nvGraphicFramePr>
        <p:xfrm>
          <a:off x="1709420" y="1004146"/>
          <a:ext cx="8172000" cy="37084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440000"/>
                <a:gridCol w="2844000"/>
                <a:gridCol w="1728000"/>
                <a:gridCol w="2160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Activités</a:t>
                      </a:r>
                      <a:endParaRPr lang="fr-FR" sz="1400" b="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Animateurs-trices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Référent-e</a:t>
                      </a:r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Futurs animateurs-trices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33146"/>
              </p:ext>
            </p:extLst>
          </p:nvPr>
        </p:nvGraphicFramePr>
        <p:xfrm>
          <a:off x="1709420" y="1430866"/>
          <a:ext cx="8172000" cy="43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1152000"/>
                <a:gridCol w="1692000"/>
                <a:gridCol w="1728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Cyclo-loisir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Bernard </a:t>
                      </a:r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Didier S.</a:t>
                      </a:r>
                      <a:endParaRPr lang="fr-FR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Henry V.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Marie-France  C. </a:t>
                      </a:r>
                      <a:r>
                        <a:rPr lang="fr-F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(AS)</a:t>
                      </a:r>
                    </a:p>
                  </a:txBody>
                  <a:tcPr marL="6692" marR="6692" marT="66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Bernard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Nadine 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P.</a:t>
                      </a:r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497294"/>
              </p:ext>
            </p:extLst>
          </p:nvPr>
        </p:nvGraphicFramePr>
        <p:xfrm>
          <a:off x="1709420" y="1950720"/>
          <a:ext cx="8162640" cy="419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2834640"/>
                <a:gridCol w="1728000"/>
                <a:gridCol w="2160000"/>
              </a:tblGrid>
              <a:tr h="41994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Danse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Marie-Pierre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Martine B.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95667"/>
              </p:ext>
            </p:extLst>
          </p:nvPr>
        </p:nvGraphicFramePr>
        <p:xfrm>
          <a:off x="1709420" y="2477346"/>
          <a:ext cx="81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2844000"/>
                <a:gridCol w="1728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Gymnastique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Fabien  F. (externe)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Guy B.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au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086751"/>
              </p:ext>
            </p:extLst>
          </p:nvPr>
        </p:nvGraphicFramePr>
        <p:xfrm>
          <a:off x="1709420" y="4765040"/>
          <a:ext cx="8196000" cy="39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948000"/>
                <a:gridCol w="948000"/>
                <a:gridCol w="972000"/>
                <a:gridCol w="1728000"/>
                <a:gridCol w="2160000"/>
              </a:tblGrid>
              <a:tr h="39962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Tennis de table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Guy B.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Robert  A.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Pascal L.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Guy B.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au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060301"/>
              </p:ext>
            </p:extLst>
          </p:nvPr>
        </p:nvGraphicFramePr>
        <p:xfrm>
          <a:off x="1709420" y="4316306"/>
          <a:ext cx="81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2844000"/>
                <a:gridCol w="1728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Taï-Chi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Henri  C. (FFRS)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Marie-Jeanne  L.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au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25690"/>
              </p:ext>
            </p:extLst>
          </p:nvPr>
        </p:nvGraphicFramePr>
        <p:xfrm>
          <a:off x="1709420" y="3901440"/>
          <a:ext cx="8172000" cy="318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1152000"/>
                <a:gridCol w="1692000"/>
                <a:gridCol w="1728000"/>
                <a:gridCol w="2160000"/>
              </a:tblGrid>
              <a:tr h="318346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Neuron-Activ’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Claudine B.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Manuelle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Guy B.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" name="Tableau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49388"/>
              </p:ext>
            </p:extLst>
          </p:nvPr>
        </p:nvGraphicFramePr>
        <p:xfrm>
          <a:off x="1709420" y="2954866"/>
          <a:ext cx="8172000" cy="860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1188000"/>
                <a:gridCol w="1656000"/>
                <a:gridCol w="1728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Marche/rando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Guy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B.</a:t>
                      </a:r>
                    </a:p>
                    <a:p>
                      <a:pPr algn="ctr" rtl="0" fontAlgn="ctr"/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Jean-Pierre H.</a:t>
                      </a:r>
                    </a:p>
                    <a:p>
                      <a:pPr algn="ctr" rtl="0" fontAlgn="ctr"/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Jean-Pierre T.</a:t>
                      </a:r>
                    </a:p>
                    <a:p>
                      <a:pPr algn="ctr" rtl="0" fontAlgn="ctr"/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Michel G.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Philippe B.</a:t>
                      </a:r>
                    </a:p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Philippe C.</a:t>
                      </a:r>
                    </a:p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Fernando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F.</a:t>
                      </a:r>
                    </a:p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Evelyne</a:t>
                      </a:r>
                      <a:r>
                        <a:rPr lang="fr-F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Philippe C.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5" name="Tableau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36501"/>
              </p:ext>
            </p:extLst>
          </p:nvPr>
        </p:nvGraphicFramePr>
        <p:xfrm>
          <a:off x="1709420" y="5271346"/>
          <a:ext cx="8172000" cy="433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1152000"/>
                <a:gridCol w="1692000"/>
                <a:gridCol w="1728000"/>
                <a:gridCol w="1224000"/>
                <a:gridCol w="936000"/>
              </a:tblGrid>
              <a:tr h="370840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Tir à l’arc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Bernard D.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Gilles C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Gilles C.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César T.</a:t>
                      </a:r>
                    </a:p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Jean-Pierre H.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Myriam 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6" name="Tableau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884384"/>
              </p:ext>
            </p:extLst>
          </p:nvPr>
        </p:nvGraphicFramePr>
        <p:xfrm>
          <a:off x="1709420" y="5779346"/>
          <a:ext cx="81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2844000"/>
                <a:gridCol w="1728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Yoga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Denise G. (externe)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Dominique A..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" name="Tableau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972455"/>
              </p:ext>
            </p:extLst>
          </p:nvPr>
        </p:nvGraphicFramePr>
        <p:xfrm>
          <a:off x="1709420" y="6246706"/>
          <a:ext cx="8172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000"/>
                <a:gridCol w="2844000"/>
                <a:gridCol w="1728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Zumba 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Frédérique  G. (externe)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Martine C.</a:t>
                      </a: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92" marR="6692" marT="669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25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355F0BF-525D-493F-82F2-B6BC12B9007A}"/>
              </a:ext>
            </a:extLst>
          </p:cNvPr>
          <p:cNvSpPr txBox="1"/>
          <p:nvPr/>
        </p:nvSpPr>
        <p:spPr>
          <a:xfrm>
            <a:off x="409753" y="1605249"/>
            <a:ext cx="11369615" cy="498598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Rappel du cursus pour être animateur(trice) :</a:t>
            </a:r>
          </a:p>
          <a:p>
            <a:pPr marL="893763" lvl="4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</a:rPr>
              <a:t>PSC1 (premiers secours)/ FCB (formation commune de base)</a:t>
            </a:r>
          </a:p>
          <a:p>
            <a:pPr marL="893763" lvl="4" indent="-457200"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</a:rPr>
              <a:t>M1 (techniques d’animation)/M2 (module spécifique à l’activité) </a:t>
            </a:r>
          </a:p>
          <a:p>
            <a:pPr marL="893763" lvl="4">
              <a:spcAft>
                <a:spcPts val="1200"/>
              </a:spcAft>
            </a:pPr>
            <a:r>
              <a:rPr lang="fr-FR" sz="2400" dirty="0" smtClean="0">
                <a:solidFill>
                  <a:srgbClr val="002060"/>
                </a:solidFill>
              </a:rPr>
              <a:t>ou AS (formation plus courte)</a:t>
            </a:r>
            <a:endParaRPr lang="fr-FR" sz="2400" dirty="0">
              <a:solidFill>
                <a:srgbClr val="002060"/>
              </a:solidFill>
            </a:endParaRPr>
          </a:p>
          <a:p>
            <a:pPr marL="457200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Nouveautés : </a:t>
            </a:r>
          </a:p>
          <a:p>
            <a:pPr marL="914400" lvl="5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</a:rPr>
              <a:t>Possibilité de s’inscrire en  même temps aux modules M1 et M2 (avec un minimum de 21 jours entre les deux)</a:t>
            </a:r>
          </a:p>
          <a:p>
            <a:pPr marL="914400" lvl="5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</a:rPr>
              <a:t>Possibilité de s’inscrire à un module complémentaire (MC1, 2 ou 3) six mois après avoir fait un module M2</a:t>
            </a:r>
          </a:p>
          <a:p>
            <a:pPr marL="914400" lvl="5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rgbClr val="002060"/>
                </a:solidFill>
              </a:rPr>
              <a:t>Possibilité de faire deux M2 la même année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rapport d’activités</a:t>
            </a:r>
          </a:p>
          <a:p>
            <a:pPr algn="ctr"/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Point sur la formation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9362676" y="1752549"/>
            <a:ext cx="2416692" cy="234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0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613804" y="268134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– rapport </a:t>
            </a:r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d’activités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Site internet du club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 txBox="1">
            <a:spLocks/>
          </p:cNvSpPr>
          <p:nvPr/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Calligraphic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kern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FD3D-E212-4145-872B-6D646628B56F}" type="slidenum">
              <a:rPr lang="fr-FR" smtClean="0"/>
              <a:t>16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0355F0BF-525D-493F-82F2-B6BC12B9007A}"/>
              </a:ext>
            </a:extLst>
          </p:cNvPr>
          <p:cNvSpPr txBox="1"/>
          <p:nvPr/>
        </p:nvSpPr>
        <p:spPr>
          <a:xfrm>
            <a:off x="1607133" y="1256467"/>
            <a:ext cx="9233647" cy="483209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457200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Adresse du site : </a:t>
            </a:r>
          </a:p>
          <a:p>
            <a:pPr marL="0" lvl="4" algn="ctr">
              <a:spcAft>
                <a:spcPts val="1200"/>
              </a:spcAft>
            </a:pPr>
            <a:r>
              <a:rPr lang="fr-FR" sz="2800" dirty="0">
                <a:solidFill>
                  <a:srgbClr val="002060"/>
                </a:solidFill>
                <a:hlinkClick r:id="rId2"/>
              </a:rPr>
              <a:t>http://sportseniorcourdimanche.com</a:t>
            </a:r>
            <a:r>
              <a:rPr lang="fr-FR" sz="2800" dirty="0" smtClean="0">
                <a:solidFill>
                  <a:srgbClr val="002060"/>
                </a:solidFill>
                <a:hlinkClick r:id="rId2"/>
              </a:rPr>
              <a:t>/</a:t>
            </a:r>
            <a:endParaRPr lang="fr-FR" sz="2800" dirty="0" smtClean="0">
              <a:solidFill>
                <a:srgbClr val="002060"/>
              </a:solidFill>
            </a:endParaRPr>
          </a:p>
          <a:p>
            <a:pPr marL="457200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Des infos publiques : accessibles à tous, y compris aux personnes externes au club</a:t>
            </a:r>
          </a:p>
          <a:p>
            <a:pPr marL="457200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rgbClr val="002060"/>
                </a:solidFill>
              </a:rPr>
              <a:t>Des infos à accès restreint, réservées aux adhérents, animateurs, membres du Codir, etc… accessibles grâce à un identifiant et un mot de passe (ceux de votre licence FFRS)</a:t>
            </a:r>
          </a:p>
          <a:p>
            <a:pPr marL="447675" lvl="4">
              <a:spcAft>
                <a:spcPts val="1200"/>
              </a:spcAft>
            </a:pPr>
            <a:r>
              <a:rPr lang="fr-FR" sz="2400" dirty="0" smtClean="0">
                <a:solidFill>
                  <a:srgbClr val="002060"/>
                </a:solidFill>
              </a:rPr>
              <a:t>Nota: pour les adhérents d’autres clubs, l’identifiant est celui de la licence et le mot de passe est composé de « RS » suivi des 4 derniers chiffres de l’identifiant.</a:t>
            </a:r>
            <a:endParaRPr lang="fr-FR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613804" y="134409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– rapport </a:t>
            </a:r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d’activités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Site internet du club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 txBox="1">
            <a:spLocks/>
          </p:cNvSpPr>
          <p:nvPr/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Calligraphic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kern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FD3D-E212-4145-872B-6D646628B56F}" type="slidenum">
              <a:rPr lang="fr-FR" smtClean="0"/>
              <a:t>17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3300" y="1076004"/>
            <a:ext cx="228600" cy="5575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280" y="1037003"/>
            <a:ext cx="7731759" cy="561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34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613804" y="134409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– rapport </a:t>
            </a:r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d’activités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Site internet du club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 txBox="1">
            <a:spLocks/>
          </p:cNvSpPr>
          <p:nvPr/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Calligraphic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kern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FD3D-E212-4145-872B-6D646628B56F}" type="slidenum">
              <a:rPr lang="fr-FR" smtClean="0"/>
              <a:t>18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15" y="1355724"/>
            <a:ext cx="10698541" cy="481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36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65E72D3-E9A4-4659-8747-C280DC22E22B}"/>
              </a:ext>
            </a:extLst>
          </p:cNvPr>
          <p:cNvSpPr txBox="1"/>
          <p:nvPr/>
        </p:nvSpPr>
        <p:spPr>
          <a:xfrm>
            <a:off x="123825" y="1841430"/>
            <a:ext cx="11972925" cy="335476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4" algn="ctr">
              <a:spcAft>
                <a:spcPts val="1200"/>
              </a:spcAft>
            </a:pPr>
            <a:r>
              <a:rPr lang="fr-FR" sz="4000" dirty="0" smtClean="0">
                <a:solidFill>
                  <a:srgbClr val="002060"/>
                </a:solidFill>
              </a:rPr>
              <a:t>3. Rapport financier</a:t>
            </a:r>
          </a:p>
          <a:p>
            <a:pPr marL="0" lvl="4" algn="ctr">
              <a:spcAft>
                <a:spcPts val="1200"/>
              </a:spcAft>
            </a:pPr>
            <a:endParaRPr lang="fr-FR" sz="3200" dirty="0">
              <a:solidFill>
                <a:srgbClr val="002060"/>
              </a:solidFill>
            </a:endParaRPr>
          </a:p>
          <a:p>
            <a:pPr marL="803275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2060"/>
                </a:solidFill>
              </a:rPr>
              <a:t>Bilan 2018/2019</a:t>
            </a:r>
          </a:p>
          <a:p>
            <a:pPr marL="803275" lvl="4" indent="-457200">
              <a:spcAft>
                <a:spcPts val="1200"/>
              </a:spcAft>
            </a:pPr>
            <a:endParaRPr lang="fr-FR" sz="3200" dirty="0" smtClean="0">
              <a:solidFill>
                <a:srgbClr val="002060"/>
              </a:solidFill>
            </a:endParaRPr>
          </a:p>
          <a:p>
            <a:pPr marL="803275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2060"/>
                </a:solidFill>
              </a:rPr>
              <a:t>Budget prévisionnel 2019-2020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du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28 novembre 2019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 rot="550366">
            <a:off x="4097314" y="3770153"/>
            <a:ext cx="7798982" cy="70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n w="12700">
                  <a:solidFill>
                    <a:schemeClr val="bg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Documents non publiés sur internet </a:t>
            </a:r>
            <a:endParaRPr lang="fr-FR" sz="4000" b="1" dirty="0">
              <a:ln w="12700">
                <a:solidFill>
                  <a:schemeClr val="bg2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724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17812" y="6373603"/>
            <a:ext cx="458637" cy="365125"/>
          </a:xfrm>
        </p:spPr>
        <p:txBody>
          <a:bodyPr/>
          <a:lstStyle/>
          <a:p>
            <a:fld id="{2C830489-359E-4679-91E2-690D72148367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355F0BF-525D-493F-82F2-B6BC12B9007A}"/>
              </a:ext>
            </a:extLst>
          </p:cNvPr>
          <p:cNvSpPr txBox="1"/>
          <p:nvPr/>
        </p:nvSpPr>
        <p:spPr>
          <a:xfrm>
            <a:off x="830103" y="1379962"/>
            <a:ext cx="10528916" cy="452431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lvl="4">
              <a:spcAft>
                <a:spcPts val="1200"/>
              </a:spcAft>
            </a:pPr>
            <a:r>
              <a:rPr lang="fr-FR" sz="3200" dirty="0" smtClean="0">
                <a:solidFill>
                  <a:srgbClr val="002060"/>
                </a:solidFill>
              </a:rPr>
              <a:t>Ordre </a:t>
            </a:r>
            <a:r>
              <a:rPr lang="fr-FR" sz="3200" dirty="0">
                <a:solidFill>
                  <a:srgbClr val="002060"/>
                </a:solidFill>
              </a:rPr>
              <a:t>du jour :</a:t>
            </a:r>
          </a:p>
          <a:p>
            <a:pPr marL="2800350" lvl="5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3200" dirty="0">
                <a:solidFill>
                  <a:srgbClr val="002060"/>
                </a:solidFill>
              </a:rPr>
              <a:t>Rapport moral</a:t>
            </a:r>
          </a:p>
          <a:p>
            <a:pPr marL="2800350" lvl="5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3200" dirty="0">
                <a:solidFill>
                  <a:srgbClr val="002060"/>
                </a:solidFill>
              </a:rPr>
              <a:t>Rapport d’activités</a:t>
            </a:r>
          </a:p>
          <a:p>
            <a:pPr marL="2800350" lvl="5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3200" dirty="0">
                <a:solidFill>
                  <a:srgbClr val="002060"/>
                </a:solidFill>
              </a:rPr>
              <a:t>Rapport financier</a:t>
            </a:r>
          </a:p>
          <a:p>
            <a:pPr marL="2800350" lvl="5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3200" dirty="0" smtClean="0">
                <a:solidFill>
                  <a:srgbClr val="002060"/>
                </a:solidFill>
              </a:rPr>
              <a:t>Projets 2020</a:t>
            </a:r>
          </a:p>
          <a:p>
            <a:pPr marL="2800350" lvl="5" indent="-514350">
              <a:spcAft>
                <a:spcPts val="1200"/>
              </a:spcAft>
              <a:buFont typeface="+mj-lt"/>
              <a:buAutoNum type="arabicPeriod"/>
            </a:pPr>
            <a:r>
              <a:rPr lang="fr-FR" sz="3200" dirty="0" smtClean="0">
                <a:solidFill>
                  <a:srgbClr val="002060"/>
                </a:solidFill>
              </a:rPr>
              <a:t>Questions diverses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 ordinaire du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 novembre 2019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120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20</a:t>
            </a:fld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182351"/>
              </p:ext>
            </p:extLst>
          </p:nvPr>
        </p:nvGraphicFramePr>
        <p:xfrm>
          <a:off x="6659593" y="1682150"/>
          <a:ext cx="5063707" cy="4867033"/>
        </p:xfrm>
        <a:graphic>
          <a:graphicData uri="http://schemas.openxmlformats.org/drawingml/2006/table">
            <a:tbl>
              <a:tblPr/>
              <a:tblGrid>
                <a:gridCol w="24562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75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6640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Activités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Cotisation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9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Cyclo-loisir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Danse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9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Gymnastique/stretching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89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Marche/</a:t>
                      </a:r>
                      <a:r>
                        <a:rPr lang="fr-FR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rando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Neuron-Activ’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89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Taï-chi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Tennis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table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175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Tir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à l'arc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56 € + 100 € de caution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589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Yoga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589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Zumba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695816"/>
              </p:ext>
            </p:extLst>
          </p:nvPr>
        </p:nvGraphicFramePr>
        <p:xfrm>
          <a:off x="473946" y="1704230"/>
          <a:ext cx="5857335" cy="1932674"/>
        </p:xfrm>
        <a:graphic>
          <a:graphicData uri="http://schemas.openxmlformats.org/drawingml/2006/table">
            <a:tbl>
              <a:tblPr/>
              <a:tblGrid>
                <a:gridCol w="40630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42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7064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Droits d'inscription au CSSSC 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42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Adhésion et licence auprès du CSSSC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individuelle : 45 €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49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couple : 80 €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445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Droit d'entrée pour </a:t>
                      </a:r>
                      <a:r>
                        <a:rPr lang="fr-FR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licencié-e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 la FFRS</a:t>
                      </a:r>
                      <a:r>
                        <a:rPr lang="fr-FR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hors </a:t>
                      </a:r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CSSSC 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15 €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4616" y="5370591"/>
            <a:ext cx="6124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 smtClean="0">
                <a:solidFill>
                  <a:srgbClr val="C00000"/>
                </a:solidFill>
              </a:rPr>
              <a:t>Approbation </a:t>
            </a:r>
            <a:r>
              <a:rPr lang="fr-FR" sz="2400" i="1" dirty="0">
                <a:solidFill>
                  <a:srgbClr val="C00000"/>
                </a:solidFill>
              </a:rPr>
              <a:t>des </a:t>
            </a:r>
            <a:r>
              <a:rPr lang="fr-FR" sz="2400" i="1" dirty="0" smtClean="0">
                <a:solidFill>
                  <a:srgbClr val="C00000"/>
                </a:solidFill>
              </a:rPr>
              <a:t>cotisations (art.20 </a:t>
            </a:r>
            <a:r>
              <a:rPr lang="fr-FR" sz="2400" i="1" dirty="0">
                <a:solidFill>
                  <a:srgbClr val="C00000"/>
                </a:solidFill>
              </a:rPr>
              <a:t>des statuts)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94487" y="27562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rapport financier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0355F0BF-525D-493F-82F2-B6BC12B9007A}"/>
              </a:ext>
            </a:extLst>
          </p:cNvPr>
          <p:cNvSpPr txBox="1"/>
          <p:nvPr/>
        </p:nvSpPr>
        <p:spPr>
          <a:xfrm>
            <a:off x="2494487" y="1010011"/>
            <a:ext cx="711679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4" algn="ctr">
              <a:spcAft>
                <a:spcPts val="1200"/>
              </a:spcAft>
            </a:pPr>
            <a:r>
              <a:rPr lang="fr-FR" sz="2800" dirty="0" smtClean="0">
                <a:solidFill>
                  <a:srgbClr val="002060"/>
                </a:solidFill>
              </a:rPr>
              <a:t>Budget prévisionnel 2019/2020</a:t>
            </a:r>
            <a:endParaRPr lang="fr-FR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65E72D3-E9A4-4659-8747-C280DC22E22B}"/>
              </a:ext>
            </a:extLst>
          </p:cNvPr>
          <p:cNvSpPr txBox="1"/>
          <p:nvPr/>
        </p:nvSpPr>
        <p:spPr>
          <a:xfrm>
            <a:off x="108098" y="2397241"/>
            <a:ext cx="11972925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4" algn="ctr">
              <a:spcAft>
                <a:spcPts val="1200"/>
              </a:spcAft>
            </a:pPr>
            <a:r>
              <a:rPr lang="fr-FR" sz="4000" dirty="0" smtClean="0">
                <a:solidFill>
                  <a:srgbClr val="002060"/>
                </a:solidFill>
              </a:rPr>
              <a:t>4. Projets 2020</a:t>
            </a:r>
            <a:endParaRPr lang="fr-FR" sz="4000" dirty="0">
              <a:solidFill>
                <a:srgbClr val="00206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du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28 novembre 2019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314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65E72D3-E9A4-4659-8747-C280DC22E22B}"/>
              </a:ext>
            </a:extLst>
          </p:cNvPr>
          <p:cNvSpPr txBox="1"/>
          <p:nvPr/>
        </p:nvSpPr>
        <p:spPr>
          <a:xfrm>
            <a:off x="449102" y="1117003"/>
            <a:ext cx="11590498" cy="529375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636588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2060"/>
                </a:solidFill>
              </a:rPr>
              <a:t>Projet </a:t>
            </a:r>
            <a:r>
              <a:rPr lang="fr-FR" sz="3200" dirty="0">
                <a:solidFill>
                  <a:srgbClr val="002060"/>
                </a:solidFill>
              </a:rPr>
              <a:t>intergénérationnel « Tir à l’Arc / Ecoles </a:t>
            </a:r>
            <a:r>
              <a:rPr lang="fr-FR" sz="3200" dirty="0" smtClean="0">
                <a:solidFill>
                  <a:srgbClr val="002060"/>
                </a:solidFill>
              </a:rPr>
              <a:t>» </a:t>
            </a:r>
            <a:r>
              <a:rPr lang="fr-FR" sz="2800" dirty="0" smtClean="0">
                <a:solidFill>
                  <a:srgbClr val="002060"/>
                </a:solidFill>
              </a:rPr>
              <a:t>en mai-juin</a:t>
            </a:r>
            <a:endParaRPr lang="fr-FR" sz="2800" dirty="0">
              <a:solidFill>
                <a:srgbClr val="002060"/>
              </a:solidFill>
            </a:endParaRPr>
          </a:p>
          <a:p>
            <a:pPr marL="636588" lvl="4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2060"/>
                </a:solidFill>
              </a:rPr>
              <a:t>Projets de sorties pour 2020 </a:t>
            </a:r>
            <a:r>
              <a:rPr lang="fr-FR" sz="2800" dirty="0">
                <a:solidFill>
                  <a:srgbClr val="002060"/>
                </a:solidFill>
              </a:rPr>
              <a:t>(</a:t>
            </a:r>
            <a:r>
              <a:rPr lang="fr-FR" sz="2800" i="1" dirty="0">
                <a:solidFill>
                  <a:srgbClr val="002060"/>
                </a:solidFill>
              </a:rPr>
              <a:t>modalités et date à définir</a:t>
            </a:r>
            <a:r>
              <a:rPr lang="fr-FR" sz="2800" dirty="0" smtClean="0">
                <a:solidFill>
                  <a:srgbClr val="002060"/>
                </a:solidFill>
              </a:rPr>
              <a:t>)</a:t>
            </a:r>
            <a:r>
              <a:rPr lang="fr-FR" sz="3200" dirty="0" smtClean="0">
                <a:solidFill>
                  <a:srgbClr val="002060"/>
                </a:solidFill>
              </a:rPr>
              <a:t>: </a:t>
            </a:r>
            <a:endParaRPr lang="fr-FR" sz="3200" dirty="0">
              <a:solidFill>
                <a:srgbClr val="002060"/>
              </a:solidFill>
            </a:endParaRPr>
          </a:p>
          <a:p>
            <a:pPr marL="985838" lvl="4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rgbClr val="002060"/>
                </a:solidFill>
              </a:rPr>
              <a:t>Promenade en péniche sur l’Oise </a:t>
            </a:r>
          </a:p>
          <a:p>
            <a:pPr marL="985838" lvl="4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rgbClr val="002060"/>
                </a:solidFill>
              </a:rPr>
              <a:t>Rando/pique-nique au bois de Boulogne avec visite du parc de Bagatelle (fin mai)</a:t>
            </a:r>
          </a:p>
          <a:p>
            <a:pPr marL="985838" lvl="4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rgbClr val="002060"/>
                </a:solidFill>
              </a:rPr>
              <a:t>Visite du musée des pompiers d’Osny (dans parc de Grouchy) en mars</a:t>
            </a:r>
          </a:p>
          <a:p>
            <a:pPr marL="620713" lvl="4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 dirty="0" smtClean="0">
                <a:solidFill>
                  <a:srgbClr val="002060"/>
                </a:solidFill>
              </a:rPr>
              <a:t>Séjour multi-activités dans le Jura du 11 au 15 mai 2020 </a:t>
            </a:r>
            <a:r>
              <a:rPr lang="fr-FR" sz="2800" dirty="0" smtClean="0">
                <a:solidFill>
                  <a:srgbClr val="002060"/>
                </a:solidFill>
              </a:rPr>
              <a:t>(voir diapos suivantes)</a:t>
            </a:r>
          </a:p>
          <a:p>
            <a:pPr marL="620713" lvl="4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2060"/>
                </a:solidFill>
              </a:rPr>
              <a:t>Séjour </a:t>
            </a:r>
            <a:r>
              <a:rPr lang="fr-FR" sz="3200" dirty="0" smtClean="0">
                <a:solidFill>
                  <a:srgbClr val="002060"/>
                </a:solidFill>
              </a:rPr>
              <a:t>d’une semaine dans le Cantal en </a:t>
            </a:r>
            <a:r>
              <a:rPr lang="fr-FR" sz="3200" dirty="0">
                <a:solidFill>
                  <a:srgbClr val="002060"/>
                </a:solidFill>
              </a:rPr>
              <a:t>septembre 2020 à l’étude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4356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projets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10642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275628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séjour dans le Jura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Hébergement et restauration</a:t>
            </a:r>
            <a:endParaRPr lang="fr-FR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340658" y="1382782"/>
            <a:ext cx="11385176" cy="493981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4216400">
              <a:spcAft>
                <a:spcPts val="600"/>
              </a:spcAft>
            </a:pPr>
            <a:endParaRPr lang="fr-FR" b="1" dirty="0" smtClean="0">
              <a:solidFill>
                <a:srgbClr val="FF0000"/>
              </a:solidFill>
            </a:endParaRPr>
          </a:p>
          <a:p>
            <a:pPr marL="4216400">
              <a:spcAft>
                <a:spcPts val="600"/>
              </a:spcAft>
            </a:pPr>
            <a:endParaRPr lang="fr-FR" b="1" dirty="0">
              <a:solidFill>
                <a:srgbClr val="FF0000"/>
              </a:solidFill>
            </a:endParaRPr>
          </a:p>
          <a:p>
            <a:pPr marL="4216400">
              <a:spcAft>
                <a:spcPts val="600"/>
              </a:spcAft>
            </a:pPr>
            <a:endParaRPr lang="fr-FR" b="1" dirty="0" smtClean="0">
              <a:solidFill>
                <a:srgbClr val="FF0000"/>
              </a:solidFill>
            </a:endParaRPr>
          </a:p>
          <a:p>
            <a:pPr marL="4216400">
              <a:spcAft>
                <a:spcPts val="600"/>
              </a:spcAft>
            </a:pPr>
            <a:endParaRPr lang="fr-FR" b="1" dirty="0">
              <a:solidFill>
                <a:srgbClr val="FF0000"/>
              </a:solidFill>
            </a:endParaRPr>
          </a:p>
          <a:p>
            <a:pPr marL="4216400">
              <a:spcAft>
                <a:spcPts val="600"/>
              </a:spcAft>
            </a:pPr>
            <a:endParaRPr lang="fr-FR" b="1" dirty="0" smtClean="0">
              <a:solidFill>
                <a:srgbClr val="FF0000"/>
              </a:solidFill>
            </a:endParaRPr>
          </a:p>
          <a:p>
            <a:pPr marL="4216400">
              <a:spcAft>
                <a:spcPts val="600"/>
              </a:spcAft>
            </a:pPr>
            <a:endParaRPr lang="fr-FR" b="1" dirty="0">
              <a:solidFill>
                <a:srgbClr val="FF0000"/>
              </a:solidFill>
            </a:endParaRPr>
          </a:p>
          <a:p>
            <a:pPr marL="4216400">
              <a:spcAft>
                <a:spcPts val="600"/>
              </a:spcAft>
            </a:pPr>
            <a:endParaRPr lang="fr-FR" b="1" dirty="0" smtClean="0">
              <a:solidFill>
                <a:srgbClr val="FF0000"/>
              </a:solidFill>
            </a:endParaRPr>
          </a:p>
          <a:p>
            <a:pPr marL="263525">
              <a:spcAft>
                <a:spcPts val="600"/>
              </a:spcAft>
            </a:pPr>
            <a:r>
              <a:rPr lang="fr-FR" b="1" dirty="0" smtClean="0">
                <a:solidFill>
                  <a:srgbClr val="FF0000"/>
                </a:solidFill>
              </a:rPr>
              <a:t>Maison familiale de Doucier  </a:t>
            </a:r>
            <a:r>
              <a:rPr lang="fr-FR" dirty="0" smtClean="0"/>
              <a:t>(au bord du lac de Chalain, à 25 km de Lons-le-Saunier) </a:t>
            </a:r>
          </a:p>
          <a:p>
            <a:pPr marL="263525"/>
            <a:r>
              <a:rPr lang="fr-FR" dirty="0" smtClean="0"/>
              <a:t>L'établissement est implanté sur </a:t>
            </a:r>
            <a:r>
              <a:rPr lang="fr-FR" dirty="0"/>
              <a:t>un domaine de 9 hectares avec des infrastructures permettant la pratique </a:t>
            </a:r>
            <a:r>
              <a:rPr lang="fr-FR" dirty="0" smtClean="0"/>
              <a:t>de nombreuses activités </a:t>
            </a:r>
            <a:r>
              <a:rPr lang="fr-FR" dirty="0"/>
              <a:t>de pleine nature telles que </a:t>
            </a:r>
            <a:r>
              <a:rPr lang="fr-FR" dirty="0" smtClean="0"/>
              <a:t>le </a:t>
            </a:r>
            <a:r>
              <a:rPr lang="fr-FR" dirty="0"/>
              <a:t>tir à l'arc, </a:t>
            </a:r>
            <a:r>
              <a:rPr lang="fr-FR" dirty="0" smtClean="0"/>
              <a:t>le tennis</a:t>
            </a:r>
            <a:r>
              <a:rPr lang="fr-FR" dirty="0"/>
              <a:t>, </a:t>
            </a:r>
            <a:r>
              <a:rPr lang="fr-FR" dirty="0" smtClean="0"/>
              <a:t>la randonnée </a:t>
            </a:r>
            <a:r>
              <a:rPr lang="fr-FR" dirty="0"/>
              <a:t>pédestre</a:t>
            </a:r>
            <a:r>
              <a:rPr lang="fr-FR" dirty="0" smtClean="0"/>
              <a:t>, le </a:t>
            </a:r>
            <a:r>
              <a:rPr lang="fr-FR" dirty="0"/>
              <a:t>vélo tout terrain.</a:t>
            </a:r>
          </a:p>
          <a:p>
            <a:pPr marL="263525"/>
            <a:r>
              <a:rPr lang="fr-FR" dirty="0" smtClean="0"/>
              <a:t>Une halle sportive</a:t>
            </a:r>
            <a:r>
              <a:rPr lang="fr-FR" dirty="0"/>
              <a:t> </a:t>
            </a:r>
            <a:r>
              <a:rPr lang="fr-FR" dirty="0" smtClean="0"/>
              <a:t>(1 </a:t>
            </a:r>
            <a:r>
              <a:rPr lang="fr-FR" dirty="0"/>
              <a:t>800 m2 – 70 mètres de long) permet la pratique de nombreux sports collectifs </a:t>
            </a:r>
            <a:r>
              <a:rPr lang="fr-FR" dirty="0" smtClean="0"/>
              <a:t>et </a:t>
            </a:r>
            <a:r>
              <a:rPr lang="fr-FR" dirty="0"/>
              <a:t>celle du tir à l'arc en salle</a:t>
            </a:r>
            <a:r>
              <a:rPr lang="fr-FR" dirty="0" smtClean="0"/>
              <a:t>.</a:t>
            </a:r>
          </a:p>
          <a:p>
            <a:pPr marL="263525"/>
            <a:endParaRPr lang="fr-FR" dirty="0"/>
          </a:p>
          <a:p>
            <a:pPr marL="266700">
              <a:spcAft>
                <a:spcPts val="600"/>
              </a:spcAft>
            </a:pPr>
            <a:r>
              <a:rPr lang="fr-FR" dirty="0"/>
              <a:t>4 nuitées en pension complète (chambre simple ou double) </a:t>
            </a:r>
          </a:p>
          <a:p>
            <a:pPr marL="266700">
              <a:spcAft>
                <a:spcPts val="600"/>
              </a:spcAft>
            </a:pPr>
            <a:r>
              <a:rPr lang="fr-FR" dirty="0"/>
              <a:t>Déjeuner pris sur </a:t>
            </a:r>
            <a:r>
              <a:rPr lang="fr-FR" dirty="0" smtClean="0"/>
              <a:t>place </a:t>
            </a:r>
            <a:r>
              <a:rPr lang="fr-FR" dirty="0"/>
              <a:t>ou en panier pique-nique, selon les activités de la journée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056" y="1558730"/>
            <a:ext cx="3058617" cy="2141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" y="1558730"/>
            <a:ext cx="3128667" cy="21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20" y="1558730"/>
            <a:ext cx="3114368" cy="217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63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275628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séjour dans le Jura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Activités proposées</a:t>
            </a:r>
            <a:endParaRPr lang="fr-FR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sp>
        <p:nvSpPr>
          <p:cNvPr id="2" name="Rectangle 1"/>
          <p:cNvSpPr/>
          <p:nvPr/>
        </p:nvSpPr>
        <p:spPr>
          <a:xfrm>
            <a:off x="430306" y="1360065"/>
            <a:ext cx="344065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431925"/>
            <a:r>
              <a:rPr lang="fr-FR" b="1" dirty="0" smtClean="0">
                <a:solidFill>
                  <a:srgbClr val="FF0000"/>
                </a:solidFill>
              </a:rPr>
              <a:t>Tir à l’arc </a:t>
            </a:r>
          </a:p>
          <a:p>
            <a:pPr marL="1431925"/>
            <a:r>
              <a:rPr lang="fr-FR" dirty="0" smtClean="0"/>
              <a:t>Découverte et</a:t>
            </a:r>
          </a:p>
          <a:p>
            <a:pPr marL="1431925"/>
            <a:r>
              <a:rPr lang="fr-FR" dirty="0" smtClean="0"/>
              <a:t>perfectionnement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51" y="4096417"/>
            <a:ext cx="3434752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92075"/>
            <a:r>
              <a:rPr lang="fr-FR" b="1" dirty="0" smtClean="0">
                <a:solidFill>
                  <a:srgbClr val="FF0000"/>
                </a:solidFill>
              </a:rPr>
              <a:t>Danse country </a:t>
            </a:r>
            <a:endParaRPr lang="fr-FR" sz="1600" dirty="0"/>
          </a:p>
          <a:p>
            <a:pPr marL="92075"/>
            <a:r>
              <a:rPr lang="fr-FR" dirty="0" smtClean="0"/>
              <a:t>Une initiation sera proposée (apprentissage de 3 ou 4 danses)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58526" y="5356192"/>
            <a:ext cx="3344993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/>
          <a:p>
            <a:pPr marL="1168400"/>
            <a:r>
              <a:rPr lang="fr-FR" b="1" dirty="0" smtClean="0">
                <a:solidFill>
                  <a:srgbClr val="FF0000"/>
                </a:solidFill>
              </a:rPr>
              <a:t>Tennis de table</a:t>
            </a:r>
          </a:p>
          <a:p>
            <a:pPr marL="1168400"/>
            <a:r>
              <a:rPr lang="fr-FR" dirty="0" smtClean="0"/>
              <a:t>Tables à disposition</a:t>
            </a:r>
          </a:p>
          <a:p>
            <a:pPr marL="1168400"/>
            <a:endParaRPr lang="fr-FR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03" y="1403030"/>
            <a:ext cx="1123961" cy="871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 descr="http://sportseniorcourdimanche.com/wp-content/uploads/2017/05/PictoD-tennis-de-table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412" y="5418759"/>
            <a:ext cx="1021428" cy="798195"/>
          </a:xfrm>
          <a:prstGeom prst="rect">
            <a:avLst/>
          </a:prstGeom>
          <a:solidFill>
            <a:schemeClr val="bg1">
              <a:lumMod val="85000"/>
            </a:schemeClr>
          </a:solidFill>
          <a:extLst/>
        </p:spPr>
      </p:pic>
      <p:sp>
        <p:nvSpPr>
          <p:cNvPr id="19" name="Rectangle 18"/>
          <p:cNvSpPr/>
          <p:nvPr/>
        </p:nvSpPr>
        <p:spPr>
          <a:xfrm>
            <a:off x="2016412" y="2597135"/>
            <a:ext cx="570633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431925"/>
            <a:r>
              <a:rPr lang="fr-FR" b="1" dirty="0" smtClean="0">
                <a:solidFill>
                  <a:srgbClr val="FF0000"/>
                </a:solidFill>
              </a:rPr>
              <a:t>Randonnées</a:t>
            </a:r>
          </a:p>
          <a:p>
            <a:pPr marL="1431925"/>
            <a:r>
              <a:rPr lang="fr-FR" dirty="0" smtClean="0"/>
              <a:t>Plusieurs randos sont prévues sur une demi-journée ou avec pique-nique.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33" y="2672079"/>
            <a:ext cx="1049767" cy="75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7583069" y="1360065"/>
            <a:ext cx="444649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431925"/>
            <a:r>
              <a:rPr lang="fr-FR" b="1" dirty="0" smtClean="0">
                <a:solidFill>
                  <a:srgbClr val="FF0000"/>
                </a:solidFill>
              </a:rPr>
              <a:t>Neuron-Activ’</a:t>
            </a:r>
          </a:p>
          <a:p>
            <a:pPr marL="1431925"/>
            <a:r>
              <a:rPr lang="fr-FR" dirty="0" smtClean="0"/>
              <a:t>Des exercices ludiques seront  proposés en soirée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26709" y="3034587"/>
            <a:ext cx="303377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/>
          <a:p>
            <a:pPr marL="182563"/>
            <a:r>
              <a:rPr lang="fr-FR" b="1" dirty="0" smtClean="0">
                <a:solidFill>
                  <a:srgbClr val="FF0000"/>
                </a:solidFill>
              </a:rPr>
              <a:t>Relaxation</a:t>
            </a:r>
          </a:p>
          <a:p>
            <a:pPr marL="182563"/>
            <a:r>
              <a:rPr lang="fr-FR" dirty="0" smtClean="0"/>
              <a:t>Séances d’une demi-heure proposées après le dîner.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6063470" y="4835224"/>
            <a:ext cx="4960130" cy="127727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anchor="ctr">
            <a:spAutoFit/>
          </a:bodyPr>
          <a:lstStyle/>
          <a:p>
            <a:pPr marL="1879600"/>
            <a:r>
              <a:rPr lang="fr-FR" b="1" dirty="0" smtClean="0">
                <a:solidFill>
                  <a:srgbClr val="FF0000"/>
                </a:solidFill>
              </a:rPr>
              <a:t>Piscine/SPA / massages</a:t>
            </a:r>
          </a:p>
          <a:p>
            <a:pPr marL="1879600"/>
            <a:r>
              <a:rPr lang="fr-FR" dirty="0" smtClean="0"/>
              <a:t>Une après-midi au complexe de Salins-les –Bains</a:t>
            </a:r>
          </a:p>
          <a:p>
            <a:pPr marL="1706563">
              <a:spcBef>
                <a:spcPts val="600"/>
              </a:spcBef>
            </a:pPr>
            <a:endParaRPr lang="fr-FR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31" y="4835224"/>
            <a:ext cx="1912631" cy="1267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01" y="1352507"/>
            <a:ext cx="1895879" cy="86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625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5" grpId="0" animBg="1"/>
      <p:bldP spid="19" grpId="0" animBg="1"/>
      <p:bldP spid="21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275628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séjour dans le Jura</a:t>
            </a:r>
          </a:p>
          <a:p>
            <a:pPr algn="ctr"/>
            <a:r>
              <a:rPr lang="fr-FR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Sites à découvrir/ visites proposées</a:t>
            </a:r>
            <a:endParaRPr lang="fr-FR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420744" y="1384148"/>
            <a:ext cx="6030856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Baume-les-Messieurs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dirty="0" smtClean="0"/>
          </a:p>
        </p:txBody>
      </p:sp>
      <p:pic>
        <p:nvPicPr>
          <p:cNvPr id="14" name="Image 13" descr="Image associé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882421"/>
            <a:ext cx="2446020" cy="1627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339464" y="4068776"/>
            <a:ext cx="3328296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Salins-les Bains 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dirty="0" smtClean="0"/>
          </a:p>
        </p:txBody>
      </p:sp>
      <p:pic>
        <p:nvPicPr>
          <p:cNvPr id="17" name="Image 16"/>
          <p:cNvPicPr/>
          <p:nvPr/>
        </p:nvPicPr>
        <p:blipFill>
          <a:blip r:embed="rId3"/>
          <a:stretch>
            <a:fillRect/>
          </a:stretch>
        </p:blipFill>
        <p:spPr>
          <a:xfrm>
            <a:off x="3195320" y="1444186"/>
            <a:ext cx="2179320" cy="218824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sp>
        <p:nvSpPr>
          <p:cNvPr id="3" name="ZoneTexte 2"/>
          <p:cNvSpPr txBox="1"/>
          <p:nvPr/>
        </p:nvSpPr>
        <p:spPr>
          <a:xfrm>
            <a:off x="5303520" y="3109213"/>
            <a:ext cx="114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/>
              <a:t>Cascade des Tufs</a:t>
            </a:r>
            <a:endParaRPr lang="fr-FR" sz="1400" b="1" dirty="0"/>
          </a:p>
        </p:txBody>
      </p:sp>
      <p:sp>
        <p:nvSpPr>
          <p:cNvPr id="20" name="Rectangle 19"/>
          <p:cNvSpPr/>
          <p:nvPr/>
        </p:nvSpPr>
        <p:spPr>
          <a:xfrm>
            <a:off x="7553064" y="1368604"/>
            <a:ext cx="3818964" cy="28623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Les cascades du hérisson</a:t>
            </a:r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89" y="1844177"/>
            <a:ext cx="3443713" cy="2188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502948"/>
            <a:ext cx="3046095" cy="1712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007224" y="4073142"/>
            <a:ext cx="3328296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Saline royale d’Arc et </a:t>
            </a:r>
            <a:r>
              <a:rPr lang="fr-FR" b="1" dirty="0" err="1" smtClean="0">
                <a:solidFill>
                  <a:srgbClr val="FF0000"/>
                </a:solidFill>
              </a:rPr>
              <a:t>Senans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180" y="4437614"/>
            <a:ext cx="2764171" cy="184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7854217" y="4297264"/>
            <a:ext cx="3328296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Fruitière de Doucier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endParaRPr lang="fr-FR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475" y="4671061"/>
            <a:ext cx="2557780" cy="170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59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3" grpId="0"/>
      <p:bldP spid="20" grpId="0" animBg="1"/>
      <p:bldP spid="22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65E72D3-E9A4-4659-8747-C280DC22E22B}"/>
              </a:ext>
            </a:extLst>
          </p:cNvPr>
          <p:cNvSpPr txBox="1"/>
          <p:nvPr/>
        </p:nvSpPr>
        <p:spPr>
          <a:xfrm>
            <a:off x="108098" y="2225932"/>
            <a:ext cx="11972925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4" algn="ctr">
              <a:spcAft>
                <a:spcPts val="1200"/>
              </a:spcAft>
            </a:pPr>
            <a:r>
              <a:rPr lang="fr-FR" sz="4000" dirty="0" smtClean="0">
                <a:solidFill>
                  <a:srgbClr val="002060"/>
                </a:solidFill>
              </a:rPr>
              <a:t>5. Questions diverses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du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28 novembre 2019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165E72D3-E9A4-4659-8747-C280DC22E22B}"/>
              </a:ext>
            </a:extLst>
          </p:cNvPr>
          <p:cNvSpPr txBox="1"/>
          <p:nvPr/>
        </p:nvSpPr>
        <p:spPr>
          <a:xfrm>
            <a:off x="123825" y="2695445"/>
            <a:ext cx="11972925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4" algn="ctr">
              <a:spcAft>
                <a:spcPts val="1200"/>
              </a:spcAft>
            </a:pPr>
            <a:r>
              <a:rPr lang="fr-FR" sz="4800" dirty="0" smtClean="0">
                <a:solidFill>
                  <a:srgbClr val="002060"/>
                </a:solidFill>
              </a:rPr>
              <a:t>Fin</a:t>
            </a:r>
            <a:endParaRPr lang="fr-FR" sz="4800" dirty="0">
              <a:solidFill>
                <a:srgbClr val="00206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 ordinaire du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28 novembre 2019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33326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355F0BF-525D-493F-82F2-B6BC12B9007A}"/>
              </a:ext>
            </a:extLst>
          </p:cNvPr>
          <p:cNvSpPr txBox="1"/>
          <p:nvPr/>
        </p:nvSpPr>
        <p:spPr>
          <a:xfrm>
            <a:off x="845829" y="2581234"/>
            <a:ext cx="10528916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5" algn="ctr">
              <a:spcAft>
                <a:spcPts val="1200"/>
              </a:spcAft>
            </a:pPr>
            <a:r>
              <a:rPr lang="fr-FR" sz="4000" dirty="0" smtClean="0">
                <a:solidFill>
                  <a:srgbClr val="002060"/>
                </a:solidFill>
              </a:rPr>
              <a:t>1. Rapport moral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du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28 novembre 2019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5579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0355F0BF-525D-493F-82F2-B6BC12B9007A}"/>
              </a:ext>
            </a:extLst>
          </p:cNvPr>
          <p:cNvSpPr txBox="1"/>
          <p:nvPr/>
        </p:nvSpPr>
        <p:spPr>
          <a:xfrm>
            <a:off x="0" y="1081131"/>
            <a:ext cx="1219200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lvl="4" algn="ctr">
              <a:spcAft>
                <a:spcPts val="1200"/>
              </a:spcAft>
            </a:pPr>
            <a:r>
              <a:rPr lang="fr-FR" sz="2800" dirty="0" smtClean="0">
                <a:solidFill>
                  <a:srgbClr val="002060"/>
                </a:solidFill>
              </a:rPr>
              <a:t>Composition </a:t>
            </a:r>
            <a:r>
              <a:rPr lang="fr-FR" sz="2800" dirty="0">
                <a:solidFill>
                  <a:srgbClr val="002060"/>
                </a:solidFill>
              </a:rPr>
              <a:t>du comité directeur et du bureau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="" xmlns:a16="http://schemas.microsoft.com/office/drawing/2014/main" id="{17E6B8FF-F672-479C-AB96-4267BD651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185300"/>
              </p:ext>
            </p:extLst>
          </p:nvPr>
        </p:nvGraphicFramePr>
        <p:xfrm>
          <a:off x="1944687" y="1765399"/>
          <a:ext cx="83312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>
                  <a:extLst>
                    <a:ext uri="{9D8B030D-6E8A-4147-A177-3AD203B41FA5}">
                      <a16:colId xmlns="" xmlns:a16="http://schemas.microsoft.com/office/drawing/2014/main" val="3551566875"/>
                    </a:ext>
                  </a:extLst>
                </a:gridCol>
                <a:gridCol w="4165600">
                  <a:extLst>
                    <a:ext uri="{9D8B030D-6E8A-4147-A177-3AD203B41FA5}">
                      <a16:colId xmlns="" xmlns:a16="http://schemas.microsoft.com/office/drawing/2014/main" val="3852576372"/>
                    </a:ext>
                  </a:extLst>
                </a:gridCol>
              </a:tblGrid>
              <a:tr h="335756">
                <a:tc>
                  <a:txBody>
                    <a:bodyPr/>
                    <a:lstStyle/>
                    <a:p>
                      <a:r>
                        <a:rPr lang="fr-FR" dirty="0"/>
                        <a:t>Membres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Rôle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98601753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r>
                        <a:rPr lang="fr-FR" dirty="0"/>
                        <a:t>Elisabeth CHABOT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Présidente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9284320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r>
                        <a:rPr lang="fr-FR" dirty="0"/>
                        <a:t>Bernard BOUSSUGE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Vice-Président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3524168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r>
                        <a:rPr lang="fr-FR" dirty="0"/>
                        <a:t>Max CALTEAU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Trésorier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3589504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r>
                        <a:rPr lang="fr-FR" dirty="0"/>
                        <a:t>Michel GILARDI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Trésorier-adjoint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66606109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r>
                        <a:rPr lang="fr-FR" dirty="0"/>
                        <a:t>Guy BOUCHAREL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Secrétaire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79429392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r>
                        <a:rPr lang="fr-FR" dirty="0"/>
                        <a:t>Manuelle THOUMY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Secrétaire-adjointe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63452482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r>
                        <a:rPr lang="fr-FR" dirty="0"/>
                        <a:t>Martine BOUCHAREL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Membre du comité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9832878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Gilles CAMUS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Membre du comité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74485290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Françoise HUETTE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Membre du comité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4057349"/>
                  </a:ext>
                </a:extLst>
              </a:tr>
              <a:tr h="335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Annie RENOUVIN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Membre du comité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35466828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</a:t>
            </a:r>
            <a:r>
              <a:rPr lang="fr-FR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– rapport moral</a:t>
            </a:r>
            <a:endParaRPr lang="fr-FR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49814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6" y="323878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– rapport moral</a:t>
            </a:r>
          </a:p>
          <a:p>
            <a:pPr algn="ctr"/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Progression du club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sp>
        <p:nvSpPr>
          <p:cNvPr id="2" name="ZoneTexte 1"/>
          <p:cNvSpPr txBox="1"/>
          <p:nvPr/>
        </p:nvSpPr>
        <p:spPr>
          <a:xfrm>
            <a:off x="2484405" y="1358152"/>
            <a:ext cx="7161493" cy="36755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Evolution du nombre d’adhérents </a:t>
            </a:r>
            <a:r>
              <a:rPr lang="fr-F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(situation au 27/11/2019)</a:t>
            </a:r>
            <a:endParaRPr lang="fr-F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332720" y="2055762"/>
            <a:ext cx="177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Adhérents CSSSC + autres clubs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10332720" y="2783203"/>
            <a:ext cx="177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Adhérents CSSSC</a:t>
            </a:r>
            <a:endParaRPr lang="fr-FR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0246360" y="5228230"/>
            <a:ext cx="1945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Adhérents autres clubs</a:t>
            </a:r>
            <a:endParaRPr lang="fr-FR" sz="1400" dirty="0"/>
          </a:p>
        </p:txBody>
      </p:sp>
      <p:cxnSp>
        <p:nvCxnSpPr>
          <p:cNvPr id="12" name="Connecteur droit avec flèche 11"/>
          <p:cNvCxnSpPr/>
          <p:nvPr/>
        </p:nvCxnSpPr>
        <p:spPr>
          <a:xfrm flipH="1">
            <a:off x="9645898" y="2317372"/>
            <a:ext cx="650240" cy="10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>
            <a:off x="9610338" y="2966382"/>
            <a:ext cx="650240" cy="10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H="1">
            <a:off x="9544298" y="5390028"/>
            <a:ext cx="650240" cy="1016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Graphique 14">
            <a:extLst>
              <a:ext uri="{FF2B5EF4-FFF2-40B4-BE49-F238E27FC236}">
                <a16:creationId xmlns:xdr="http://schemas.openxmlformats.org/drawingml/2006/spreadsheetDrawing" xmlns:a16="http://schemas.microsoft.com/office/drawing/2014/main" xmlns="" xmlns:lc="http://schemas.openxmlformats.org/drawingml/2006/lockedCanvas" id="{12668362-B692-42A4-ADF4-8E6C11F42F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394991"/>
              </p:ext>
            </p:extLst>
          </p:nvPr>
        </p:nvGraphicFramePr>
        <p:xfrm>
          <a:off x="2484406" y="1859280"/>
          <a:ext cx="7059892" cy="4409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270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709081" y="1525353"/>
            <a:ext cx="394704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d’activités pratiquées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37882" y="1551828"/>
            <a:ext cx="656216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d’adhérents </a:t>
            </a:r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activités (CSSSC et autres clubs)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– rapport moral</a:t>
            </a:r>
          </a:p>
          <a:p>
            <a:pPr algn="ctr"/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Progression du club -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52556"/>
              </p:ext>
            </p:extLst>
          </p:nvPr>
        </p:nvGraphicFramePr>
        <p:xfrm>
          <a:off x="569668" y="2178423"/>
          <a:ext cx="6260171" cy="1766881"/>
        </p:xfrm>
        <a:graphic>
          <a:graphicData uri="http://schemas.openxmlformats.org/drawingml/2006/table">
            <a:tbl>
              <a:tblPr/>
              <a:tblGrid>
                <a:gridCol w="9578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04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04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4844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54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75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6477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Cyclo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Danse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Gym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Neuron-Activ’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Rando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2537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Saison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endParaRPr lang="fr-FR" sz="1400" b="0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</a:t>
                      </a:r>
                      <a:endParaRPr lang="fr-FR" sz="1600" b="0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567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Saison 2019/2020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fr-FR" sz="16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  <a:endParaRPr lang="fr-FR" sz="16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752171"/>
              </p:ext>
            </p:extLst>
          </p:nvPr>
        </p:nvGraphicFramePr>
        <p:xfrm>
          <a:off x="589763" y="4476772"/>
          <a:ext cx="6251994" cy="1639866"/>
        </p:xfrm>
        <a:graphic>
          <a:graphicData uri="http://schemas.openxmlformats.org/drawingml/2006/table">
            <a:tbl>
              <a:tblPr/>
              <a:tblGrid>
                <a:gridCol w="956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908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908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90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908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908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9221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Tai Chi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Tennis de table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Tir à l'arc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Yoga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Zumba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431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Saison </a:t>
                      </a:r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2018/2019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334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Saison 2019/2020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7207026" y="5672268"/>
            <a:ext cx="4563035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i="1" dirty="0" smtClean="0"/>
              <a:t>plusieurs adhérents du CSSSC pratiquent 1 ou 2 activités au sein du RSCH</a:t>
            </a:r>
            <a:endParaRPr lang="fr-FR" sz="1600" b="1" i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003286"/>
              </p:ext>
            </p:extLst>
          </p:nvPr>
        </p:nvGraphicFramePr>
        <p:xfrm>
          <a:off x="7286115" y="2015739"/>
          <a:ext cx="4792980" cy="3539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304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Graphic spid="1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– rapport moral</a:t>
            </a:r>
          </a:p>
          <a:p>
            <a:pPr algn="ctr"/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Progression du club </a:t>
            </a:r>
            <a:endParaRPr lang="fr-FR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graphicFrame>
        <p:nvGraphicFramePr>
          <p:cNvPr id="10" name="Graphique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1582061"/>
              </p:ext>
            </p:extLst>
          </p:nvPr>
        </p:nvGraphicFramePr>
        <p:xfrm>
          <a:off x="1329520" y="1490344"/>
          <a:ext cx="9530081" cy="5022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8864064" y="2189951"/>
            <a:ext cx="1681304" cy="584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/>
              <a:t>Moyenne d’âge:</a:t>
            </a:r>
          </a:p>
          <a:p>
            <a:pPr algn="ctr"/>
            <a:r>
              <a:rPr lang="fr-FR" sz="1600" b="1" dirty="0" smtClean="0"/>
              <a:t>67 ans</a:t>
            </a:r>
            <a:endParaRPr lang="fr-FR" sz="1600" b="1" dirty="0"/>
          </a:p>
        </p:txBody>
      </p:sp>
    </p:spTree>
    <p:extLst>
      <p:ext uri="{BB962C8B-B14F-4D97-AF65-F5344CB8AC3E}">
        <p14:creationId xmlns:p14="http://schemas.microsoft.com/office/powerpoint/2010/main" val="192314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8E20FA81-EC4C-42E2-936F-B47C8E273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30489-359E-4679-91E2-690D72148367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7496851" y="1724870"/>
            <a:ext cx="3947049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Résidence des adhérents (CSSSC)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70041" y="1651375"/>
            <a:ext cx="6254877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Proportion Hommes/Femmes (CSSSC + autres clubs)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84407" y="537238"/>
            <a:ext cx="72203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– rapport moral</a:t>
            </a:r>
          </a:p>
          <a:p>
            <a:pPr algn="ctr"/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Progression du club -</a:t>
            </a:r>
            <a:endParaRPr lang="fr-F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ligraphic" pitchFamily="2" charset="0"/>
              </a:defRPr>
            </a:lvl1pPr>
          </a:lstStyle>
          <a:p>
            <a:r>
              <a:rPr lang="fr-FR" sz="1200" b="1" kern="0" dirty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dirty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graphicFrame>
        <p:nvGraphicFramePr>
          <p:cNvPr id="13" name="Graphique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6875344"/>
              </p:ext>
            </p:extLst>
          </p:nvPr>
        </p:nvGraphicFramePr>
        <p:xfrm>
          <a:off x="7184375" y="264668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9804400" y="3322320"/>
            <a:ext cx="163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/>
              <a:t>Courdimanche</a:t>
            </a:r>
          </a:p>
          <a:p>
            <a:pPr algn="ctr"/>
            <a:r>
              <a:rPr lang="fr-FR" sz="1400" b="1" dirty="0" smtClean="0"/>
              <a:t>46%</a:t>
            </a:r>
            <a:endParaRPr lang="fr-FR" sz="1400" b="1" dirty="0"/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562896"/>
              </p:ext>
            </p:extLst>
          </p:nvPr>
        </p:nvGraphicFramePr>
        <p:xfrm>
          <a:off x="323178" y="2200910"/>
          <a:ext cx="6626262" cy="3925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11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Graphic spid="13" grpId="0">
        <p:bldAsOne/>
      </p:bldGraphic>
      <p:bldP spid="2" grpId="0"/>
      <p:bldGraphic spid="1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5E94A085-7EB4-4C65-A6D9-DACF380E1E4B}"/>
              </a:ext>
            </a:extLst>
          </p:cNvPr>
          <p:cNvSpPr txBox="1"/>
          <p:nvPr/>
        </p:nvSpPr>
        <p:spPr>
          <a:xfrm>
            <a:off x="2466449" y="319075"/>
            <a:ext cx="7220309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2400" dirty="0">
                <a:solidFill>
                  <a:srgbClr val="002060"/>
                </a:solidFill>
                <a:latin typeface="Arial Black" panose="020B0A04020102020204" pitchFamily="34" charset="0"/>
              </a:rPr>
              <a:t>AG ordinaire – rapport </a:t>
            </a:r>
            <a:r>
              <a:rPr lang="fr-F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moral</a:t>
            </a:r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="" xmlns:a16="http://schemas.microsoft.com/office/drawing/2014/main" id="{76B1E5A3-05A1-4CFB-A998-0C9D4D4344E1}"/>
              </a:ext>
            </a:extLst>
          </p:cNvPr>
          <p:cNvSpPr txBox="1">
            <a:spLocks/>
          </p:cNvSpPr>
          <p:nvPr/>
        </p:nvSpPr>
        <p:spPr>
          <a:xfrm>
            <a:off x="9834113" y="126089"/>
            <a:ext cx="2232711" cy="5575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Calligraphic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1" kern="0" smtClean="0">
                <a:solidFill>
                  <a:srgbClr val="0094B7"/>
                </a:solidFill>
              </a:rPr>
              <a:t>Club  Sport  Senior  Santé  </a:t>
            </a:r>
          </a:p>
          <a:p>
            <a:r>
              <a:rPr lang="fr-FR" sz="1200" b="1" kern="0" smtClean="0">
                <a:solidFill>
                  <a:srgbClr val="0094B7"/>
                </a:solidFill>
              </a:rPr>
              <a:t>de  Courdimanche</a:t>
            </a:r>
            <a:endParaRPr lang="fr-FR" sz="12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8EFD3D-E212-4145-872B-6D646628B56F}" type="slidenum">
              <a:rPr lang="fr-FR" smtClean="0"/>
              <a:t>9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127" y="1130531"/>
            <a:ext cx="9514953" cy="432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06982" y="5619404"/>
            <a:ext cx="433924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(Extrait du site internet du club)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3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3181</TotalTime>
  <Words>1625</Words>
  <Application>Microsoft Office PowerPoint</Application>
  <PresentationFormat>Personnalisé</PresentationFormat>
  <Paragraphs>440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THOUMY</dc:creator>
  <cp:lastModifiedBy>Jean-Pierre THOUMY</cp:lastModifiedBy>
  <cp:revision>310</cp:revision>
  <dcterms:created xsi:type="dcterms:W3CDTF">2017-11-11T09:05:33Z</dcterms:created>
  <dcterms:modified xsi:type="dcterms:W3CDTF">2019-12-20T08:50:57Z</dcterms:modified>
</cp:coreProperties>
</file>